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0"/>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3" r:id="rId18"/>
    <p:sldId id="270" r:id="rId19"/>
  </p:sldIdLst>
  <p:sldSz cx="12192000" cy="6858000"/>
  <p:notesSz cx="6858000" cy="9144000"/>
  <p:embeddedFontLst>
    <p:embeddedFont>
      <p:font typeface="Algerian" panose="04020705040A02060702" pitchFamily="82" charset="0"/>
      <p:regular r:id="rId21"/>
    </p:embeddedFont>
    <p:embeddedFont>
      <p:font typeface="Overlock"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32" y="4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0321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878fade5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878fade5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878fade5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878fade5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878fade5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878fade5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878fade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878fade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878fade5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878fade5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878fade5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878fade5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878fade5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878fade5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 slajda"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2" descr="Celestia-R1---OverlayTitleHD.png"/>
          <p:cNvPicPr preferRelativeResize="0"/>
          <p:nvPr/>
        </p:nvPicPr>
        <p:blipFill rotWithShape="1">
          <a:blip r:embed="rId3">
            <a:alphaModFix/>
          </a:blip>
          <a:srcRect/>
          <a:stretch/>
        </p:blipFill>
        <p:spPr>
          <a:xfrm>
            <a:off x="0" y="0"/>
            <a:ext cx="12188825" cy="6856214"/>
          </a:xfrm>
          <a:prstGeom prst="rect">
            <a:avLst/>
          </a:prstGeom>
          <a:noFill/>
          <a:ln>
            <a:noFill/>
          </a:ln>
        </p:spPr>
      </p:pic>
      <p:sp>
        <p:nvSpPr>
          <p:cNvPr id="13" name="Google Shape;13;p2"/>
          <p:cNvSpPr txBox="1">
            <a:spLocks noGrp="1"/>
          </p:cNvSpPr>
          <p:nvPr>
            <p:ph type="ctrTitle"/>
          </p:nvPr>
        </p:nvSpPr>
        <p:spPr>
          <a:xfrm>
            <a:off x="3962399" y="1964267"/>
            <a:ext cx="7197726" cy="2421464"/>
          </a:xfrm>
          <a:prstGeom prst="rect">
            <a:avLst/>
          </a:prstGeom>
          <a:noFill/>
          <a:ln>
            <a:noFill/>
          </a:ln>
        </p:spPr>
        <p:txBody>
          <a:bodyPr spcFirstLastPara="1" wrap="square" lIns="91425" tIns="45700" rIns="91425" bIns="45700" anchor="b" anchorCtr="0"/>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3962399" y="4385732"/>
            <a:ext cx="7197726" cy="1405467"/>
          </a:xfrm>
          <a:prstGeom prst="rect">
            <a:avLst/>
          </a:prstGeom>
          <a:noFill/>
          <a:ln>
            <a:noFill/>
          </a:ln>
        </p:spPr>
        <p:txBody>
          <a:bodyPr spcFirstLastPara="1" wrap="square" lIns="91425" tIns="45700" rIns="91425" bIns="45700" anchor="t" anchorCtr="0"/>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a:endParaRPr/>
          </a:p>
        </p:txBody>
      </p:sp>
      <p:sp>
        <p:nvSpPr>
          <p:cNvPr id="15" name="Google Shape;15;p2"/>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ska slika sa natpisom">
  <p:cSld name="Panoramska slika sa natpisom">
    <p:spTree>
      <p:nvGrpSpPr>
        <p:cNvPr id="1" name="Shape 76"/>
        <p:cNvGrpSpPr/>
        <p:nvPr/>
      </p:nvGrpSpPr>
      <p:grpSpPr>
        <a:xfrm>
          <a:off x="0" y="0"/>
          <a:ext cx="0" cy="0"/>
          <a:chOff x="0" y="0"/>
          <a:chExt cx="0" cy="0"/>
        </a:xfrm>
      </p:grpSpPr>
      <p:pic>
        <p:nvPicPr>
          <p:cNvPr id="77" name="Google Shape;77;p11"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8" name="Google Shape;78;p11"/>
          <p:cNvSpPr txBox="1">
            <a:spLocks noGrp="1"/>
          </p:cNvSpPr>
          <p:nvPr>
            <p:ph type="title"/>
          </p:nvPr>
        </p:nvSpPr>
        <p:spPr>
          <a:xfrm>
            <a:off x="685800" y="4732865"/>
            <a:ext cx="10131427"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a:spLocks noGrp="1"/>
          </p:cNvSpPr>
          <p:nvPr>
            <p:ph type="pic" idx="2"/>
          </p:nvPr>
        </p:nvSpPr>
        <p:spPr>
          <a:xfrm>
            <a:off x="1371600" y="932112"/>
            <a:ext cx="8759827" cy="3164976"/>
          </a:xfrm>
          <a:prstGeom prst="roundRect">
            <a:avLst>
              <a:gd name="adj" fmla="val 43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txBody>
          <a:bodyPr spcFirstLastPara="1" wrap="square" lIns="91425" tIns="45700" rIns="91425" bIns="45700" anchor="t" anchorCtr="0"/>
          <a:lstStyle>
            <a:lvl1pPr marR="0" lvl="0" algn="ctr" rtl="0">
              <a:spcBef>
                <a:spcPts val="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l" rtl="0">
              <a:spcBef>
                <a:spcPts val="1000"/>
              </a:spcBef>
              <a:spcAft>
                <a:spcPts val="100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80" name="Google Shape;80;p11"/>
          <p:cNvSpPr txBox="1">
            <a:spLocks noGrp="1"/>
          </p:cNvSpPr>
          <p:nvPr>
            <p:ph type="body" idx="1"/>
          </p:nvPr>
        </p:nvSpPr>
        <p:spPr>
          <a:xfrm>
            <a:off x="685800" y="5299603"/>
            <a:ext cx="10131427" cy="493712"/>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81" name="Google Shape;81;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slov i natpis">
  <p:cSld name="Naslov i natpis">
    <p:spTree>
      <p:nvGrpSpPr>
        <p:cNvPr id="1" name="Shape 84"/>
        <p:cNvGrpSpPr/>
        <p:nvPr/>
      </p:nvGrpSpPr>
      <p:grpSpPr>
        <a:xfrm>
          <a:off x="0" y="0"/>
          <a:ext cx="0" cy="0"/>
          <a:chOff x="0" y="0"/>
          <a:chExt cx="0" cy="0"/>
        </a:xfrm>
      </p:grpSpPr>
      <p:pic>
        <p:nvPicPr>
          <p:cNvPr id="85" name="Google Shape;85;p12"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86" name="Google Shape;86;p12"/>
          <p:cNvSpPr txBox="1">
            <a:spLocks noGrp="1"/>
          </p:cNvSpPr>
          <p:nvPr>
            <p:ph type="title"/>
          </p:nvPr>
        </p:nvSpPr>
        <p:spPr>
          <a:xfrm>
            <a:off x="685801" y="609601"/>
            <a:ext cx="10131427" cy="3124199"/>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685800" y="4343400"/>
            <a:ext cx="10131428" cy="1447800"/>
          </a:xfrm>
          <a:prstGeom prst="rect">
            <a:avLst/>
          </a:prstGeom>
          <a:noFill/>
          <a:ln>
            <a:noFill/>
          </a:ln>
        </p:spPr>
        <p:txBody>
          <a:bodyPr spcFirstLastPara="1" wrap="square" lIns="91425" tIns="45700" rIns="91425" bIns="45700" anchor="ctr" anchorCtr="0"/>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88" name="Google Shape;88;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 sa natpisom">
  <p:cSld name="Citat sa natpisom">
    <p:spTree>
      <p:nvGrpSpPr>
        <p:cNvPr id="1" name="Shape 91"/>
        <p:cNvGrpSpPr/>
        <p:nvPr/>
      </p:nvGrpSpPr>
      <p:grpSpPr>
        <a:xfrm>
          <a:off x="0" y="0"/>
          <a:ext cx="0" cy="0"/>
          <a:chOff x="0" y="0"/>
          <a:chExt cx="0" cy="0"/>
        </a:xfrm>
      </p:grpSpPr>
      <p:pic>
        <p:nvPicPr>
          <p:cNvPr id="92" name="Google Shape;92;p1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3" name="Google Shape;93;p13"/>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sr-Latn-RS" sz="8000" b="0" i="0" u="none" strike="noStrike" cap="none">
                <a:solidFill>
                  <a:schemeClr val="lt1"/>
                </a:solidFill>
                <a:latin typeface="Calibri"/>
                <a:ea typeface="Calibri"/>
                <a:cs typeface="Calibri"/>
                <a:sym typeface="Calibri"/>
              </a:rPr>
              <a:t>”</a:t>
            </a:r>
            <a:endParaRPr/>
          </a:p>
        </p:txBody>
      </p:sp>
      <p:sp>
        <p:nvSpPr>
          <p:cNvPr id="94" name="Google Shape;94;p13"/>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sr-Latn-RS" sz="8000" b="0" i="0" u="none" strike="noStrike" cap="none">
                <a:solidFill>
                  <a:schemeClr val="lt1"/>
                </a:solidFill>
                <a:latin typeface="Calibri"/>
                <a:ea typeface="Calibri"/>
                <a:cs typeface="Calibri"/>
                <a:sym typeface="Calibri"/>
              </a:rPr>
              <a:t>“</a:t>
            </a:r>
            <a:endParaRPr/>
          </a:p>
        </p:txBody>
      </p:sp>
      <p:sp>
        <p:nvSpPr>
          <p:cNvPr id="95" name="Google Shape;95;p13"/>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1097875" y="3352800"/>
            <a:ext cx="9339184" cy="381000"/>
          </a:xfrm>
          <a:prstGeom prst="rect">
            <a:avLst/>
          </a:prstGeom>
          <a:noFill/>
          <a:ln>
            <a:noFill/>
          </a:ln>
        </p:spPr>
        <p:txBody>
          <a:bodyPr spcFirstLastPara="1" wrap="square" lIns="91425" tIns="45700" rIns="91425" bIns="45700" anchor="ctr" anchorCtr="0"/>
          <a:lstStyle>
            <a:lvl1pPr marL="457200" lvl="0" indent="-228600" algn="l">
              <a:spcBef>
                <a:spcPts val="0"/>
              </a:spcBef>
              <a:spcAft>
                <a:spcPts val="0"/>
              </a:spcAft>
              <a:buSzPts val="1800"/>
              <a:buFont typeface="Calibri"/>
              <a:buNone/>
              <a:defRPr/>
            </a:lvl1pPr>
            <a:lvl2pPr marL="914400" lvl="1" indent="-228600" algn="l">
              <a:spcBef>
                <a:spcPts val="1000"/>
              </a:spcBef>
              <a:spcAft>
                <a:spcPts val="0"/>
              </a:spcAft>
              <a:buSzPts val="1600"/>
              <a:buFont typeface="Calibri"/>
              <a:buNone/>
              <a:defRPr/>
            </a:lvl2pPr>
            <a:lvl3pPr marL="1371600" lvl="2" indent="-228600" algn="l">
              <a:spcBef>
                <a:spcPts val="1000"/>
              </a:spcBef>
              <a:spcAft>
                <a:spcPts val="0"/>
              </a:spcAft>
              <a:buSzPts val="1400"/>
              <a:buFont typeface="Calibri"/>
              <a:buNone/>
              <a:defRPr/>
            </a:lvl3pPr>
            <a:lvl4pPr marL="1828800" lvl="3" indent="-228600" algn="l">
              <a:spcBef>
                <a:spcPts val="1000"/>
              </a:spcBef>
              <a:spcAft>
                <a:spcPts val="0"/>
              </a:spcAft>
              <a:buSzPts val="1200"/>
              <a:buFont typeface="Calibri"/>
              <a:buNone/>
              <a:defRPr/>
            </a:lvl4pPr>
            <a:lvl5pPr marL="2286000" lvl="4" indent="-228600" algn="l">
              <a:spcBef>
                <a:spcPts val="1000"/>
              </a:spcBef>
              <a:spcAft>
                <a:spcPts val="0"/>
              </a:spcAft>
              <a:buSzPts val="1200"/>
              <a:buFont typeface="Calibri"/>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97" name="Google Shape;97;p13"/>
          <p:cNvSpPr txBox="1">
            <a:spLocks noGrp="1"/>
          </p:cNvSpPr>
          <p:nvPr>
            <p:ph type="body" idx="2"/>
          </p:nvPr>
        </p:nvSpPr>
        <p:spPr>
          <a:xfrm>
            <a:off x="687465" y="4343400"/>
            <a:ext cx="10152367" cy="1447800"/>
          </a:xfrm>
          <a:prstGeom prst="rect">
            <a:avLst/>
          </a:prstGeom>
          <a:noFill/>
          <a:ln>
            <a:noFill/>
          </a:ln>
        </p:spPr>
        <p:txBody>
          <a:bodyPr spcFirstLastPara="1" wrap="square" lIns="91425" tIns="45700" rIns="91425" bIns="45700" anchor="ctr" anchorCtr="0"/>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98" name="Google Shape;98;p1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artica sa imenom">
  <p:cSld name="Kartica sa imenom">
    <p:spTree>
      <p:nvGrpSpPr>
        <p:cNvPr id="1" name="Shape 101"/>
        <p:cNvGrpSpPr/>
        <p:nvPr/>
      </p:nvGrpSpPr>
      <p:grpSpPr>
        <a:xfrm>
          <a:off x="0" y="0"/>
          <a:ext cx="0" cy="0"/>
          <a:chOff x="0" y="0"/>
          <a:chExt cx="0" cy="0"/>
        </a:xfrm>
      </p:grpSpPr>
      <p:pic>
        <p:nvPicPr>
          <p:cNvPr id="102" name="Google Shape;102;p1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03" name="Google Shape;103;p14"/>
          <p:cNvSpPr txBox="1">
            <a:spLocks noGrp="1"/>
          </p:cNvSpPr>
          <p:nvPr>
            <p:ph type="title"/>
          </p:nvPr>
        </p:nvSpPr>
        <p:spPr>
          <a:xfrm>
            <a:off x="685802" y="3308581"/>
            <a:ext cx="10131425" cy="14688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a:off x="685801" y="4777381"/>
            <a:ext cx="10131426" cy="860400"/>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05" name="Google Shape;105;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artica sa ponuđenim imenom">
  <p:cSld name="Kartica sa ponuđenim imenom">
    <p:spTree>
      <p:nvGrpSpPr>
        <p:cNvPr id="1" name="Shape 108"/>
        <p:cNvGrpSpPr/>
        <p:nvPr/>
      </p:nvGrpSpPr>
      <p:grpSpPr>
        <a:xfrm>
          <a:off x="0" y="0"/>
          <a:ext cx="0" cy="0"/>
          <a:chOff x="0" y="0"/>
          <a:chExt cx="0" cy="0"/>
        </a:xfrm>
      </p:grpSpPr>
      <p:pic>
        <p:nvPicPr>
          <p:cNvPr id="109" name="Google Shape;109;p15"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10" name="Google Shape;110;p15"/>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sr-Latn-RS" sz="8000" b="0" i="0" u="none" strike="noStrike" cap="none">
                <a:solidFill>
                  <a:schemeClr val="lt1"/>
                </a:solidFill>
                <a:latin typeface="Calibri"/>
                <a:ea typeface="Calibri"/>
                <a:cs typeface="Calibri"/>
                <a:sym typeface="Calibri"/>
              </a:rPr>
              <a:t>”</a:t>
            </a:r>
            <a:endParaRPr/>
          </a:p>
        </p:txBody>
      </p:sp>
      <p:sp>
        <p:nvSpPr>
          <p:cNvPr id="111" name="Google Shape;111;p15"/>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sr-Latn-RS" sz="8000" b="0" i="0" u="none" strike="noStrike" cap="none">
                <a:solidFill>
                  <a:schemeClr val="lt1"/>
                </a:solidFill>
                <a:latin typeface="Calibri"/>
                <a:ea typeface="Calibri"/>
                <a:cs typeface="Calibri"/>
                <a:sym typeface="Calibri"/>
              </a:rPr>
              <a:t>“</a:t>
            </a:r>
            <a:endParaRPr/>
          </a:p>
        </p:txBody>
      </p:sp>
      <p:sp>
        <p:nvSpPr>
          <p:cNvPr id="112" name="Google Shape;112;p15"/>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685800" y="3886200"/>
            <a:ext cx="10135436" cy="889000"/>
          </a:xfrm>
          <a:prstGeom prst="rect">
            <a:avLst/>
          </a:prstGeom>
          <a:noFill/>
          <a:ln>
            <a:noFill/>
          </a:ln>
        </p:spPr>
        <p:txBody>
          <a:bodyPr spcFirstLastPara="1" wrap="square" lIns="91425" tIns="45700" rIns="91425" bIns="45700" anchor="b" anchorCtr="0"/>
          <a:lstStyle>
            <a:lvl1pPr marL="457200" lvl="0" indent="-228600" algn="l">
              <a:spcBef>
                <a:spcPts val="0"/>
              </a:spcBef>
              <a:spcAft>
                <a:spcPts val="0"/>
              </a:spcAft>
              <a:buSzPts val="2400"/>
              <a:buNone/>
              <a:defRPr sz="24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14" name="Google Shape;114;p15"/>
          <p:cNvSpPr txBox="1">
            <a:spLocks noGrp="1"/>
          </p:cNvSpPr>
          <p:nvPr>
            <p:ph type="body" idx="2"/>
          </p:nvPr>
        </p:nvSpPr>
        <p:spPr>
          <a:xfrm>
            <a:off x="685799" y="4775200"/>
            <a:ext cx="10135436" cy="1016000"/>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15" name="Google Shape;115;p1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čno ili netačno">
  <p:cSld name="Tačno ili netačno">
    <p:spTree>
      <p:nvGrpSpPr>
        <p:cNvPr id="1" name="Shape 118"/>
        <p:cNvGrpSpPr/>
        <p:nvPr/>
      </p:nvGrpSpPr>
      <p:grpSpPr>
        <a:xfrm>
          <a:off x="0" y="0"/>
          <a:ext cx="0" cy="0"/>
          <a:chOff x="0" y="0"/>
          <a:chExt cx="0" cy="0"/>
        </a:xfrm>
      </p:grpSpPr>
      <p:pic>
        <p:nvPicPr>
          <p:cNvPr id="119" name="Google Shape;119;p16"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20" name="Google Shape;120;p16"/>
          <p:cNvSpPr txBox="1">
            <a:spLocks noGrp="1"/>
          </p:cNvSpPr>
          <p:nvPr>
            <p:ph type="title"/>
          </p:nvPr>
        </p:nvSpPr>
        <p:spPr>
          <a:xfrm>
            <a:off x="685801" y="609601"/>
            <a:ext cx="10131427" cy="2743199"/>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685801" y="3505200"/>
            <a:ext cx="10131428" cy="838200"/>
          </a:xfrm>
          <a:prstGeom prst="rect">
            <a:avLst/>
          </a:prstGeom>
          <a:noFill/>
          <a:ln>
            <a:noFill/>
          </a:ln>
        </p:spPr>
        <p:txBody>
          <a:bodyPr spcFirstLastPara="1" wrap="square" lIns="91425" tIns="45700" rIns="91425" bIns="45700" anchor="b" anchorCtr="0"/>
          <a:lstStyle>
            <a:lvl1pPr marL="457200" lvl="0" indent="-228600" algn="l">
              <a:spcBef>
                <a:spcPts val="0"/>
              </a:spcBef>
              <a:spcAft>
                <a:spcPts val="0"/>
              </a:spcAft>
              <a:buSzPts val="2800"/>
              <a:buNone/>
              <a:defRPr sz="28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22" name="Google Shape;122;p16"/>
          <p:cNvSpPr txBox="1">
            <a:spLocks noGrp="1"/>
          </p:cNvSpPr>
          <p:nvPr>
            <p:ph type="body" idx="2"/>
          </p:nvPr>
        </p:nvSpPr>
        <p:spPr>
          <a:xfrm>
            <a:off x="685800" y="4343400"/>
            <a:ext cx="10131428" cy="1447800"/>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23" name="Google Shape;123;p1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slov i vertikalni tekst" type="vertTx">
  <p:cSld name="VERTICAL_TEXT">
    <p:spTree>
      <p:nvGrpSpPr>
        <p:cNvPr id="1" name="Shape 126"/>
        <p:cNvGrpSpPr/>
        <p:nvPr/>
      </p:nvGrpSpPr>
      <p:grpSpPr>
        <a:xfrm>
          <a:off x="0" y="0"/>
          <a:ext cx="0" cy="0"/>
          <a:chOff x="0" y="0"/>
          <a:chExt cx="0" cy="0"/>
        </a:xfrm>
      </p:grpSpPr>
      <p:pic>
        <p:nvPicPr>
          <p:cNvPr id="127" name="Google Shape;127;p1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28" name="Google Shape;128;p17"/>
          <p:cNvSpPr txBox="1">
            <a:spLocks noGrp="1"/>
          </p:cNvSpPr>
          <p:nvPr>
            <p:ph type="body" idx="1"/>
          </p:nvPr>
        </p:nvSpPr>
        <p:spPr>
          <a:xfrm rot="5400000">
            <a:off x="3926947" y="-1099079"/>
            <a:ext cx="3649133" cy="10131425"/>
          </a:xfrm>
          <a:prstGeom prst="rect">
            <a:avLst/>
          </a:prstGeom>
          <a:noFill/>
          <a:ln>
            <a:noFill/>
          </a:ln>
        </p:spPr>
        <p:txBody>
          <a:bodyPr spcFirstLastPara="1" wrap="square" lIns="91425" tIns="45700" rIns="91425" bIns="45700" anchor="t" anchorCtr="0"/>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29" name="Google Shape;129;p1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
        <p:nvSpPr>
          <p:cNvPr id="132" name="Google Shape;132;p17"/>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kalni naslov i tekst" type="vertTitleAndTx">
  <p:cSld name="VERTICAL_TITLE_AND_VERTICAL_TEXT">
    <p:spTree>
      <p:nvGrpSpPr>
        <p:cNvPr id="1" name="Shape 133"/>
        <p:cNvGrpSpPr/>
        <p:nvPr/>
      </p:nvGrpSpPr>
      <p:grpSpPr>
        <a:xfrm>
          <a:off x="0" y="0"/>
          <a:ext cx="0" cy="0"/>
          <a:chOff x="0" y="0"/>
          <a:chExt cx="0" cy="0"/>
        </a:xfrm>
      </p:grpSpPr>
      <p:pic>
        <p:nvPicPr>
          <p:cNvPr id="134" name="Google Shape;134;p18"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35" name="Google Shape;135;p18"/>
          <p:cNvSpPr txBox="1">
            <a:spLocks noGrp="1"/>
          </p:cNvSpPr>
          <p:nvPr>
            <p:ph type="title"/>
          </p:nvPr>
        </p:nvSpPr>
        <p:spPr>
          <a:xfrm rot="5400000">
            <a:off x="7147151" y="2121124"/>
            <a:ext cx="5181601" cy="2158552"/>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rot="5400000">
            <a:off x="2011058" y="-715658"/>
            <a:ext cx="5181600" cy="7832116"/>
          </a:xfrm>
          <a:prstGeom prst="rect">
            <a:avLst/>
          </a:prstGeom>
          <a:noFill/>
          <a:ln>
            <a:noFill/>
          </a:ln>
        </p:spPr>
        <p:txBody>
          <a:bodyPr spcFirstLastPara="1" wrap="square" lIns="91425" tIns="45700" rIns="91425" bIns="45700" anchor="t" anchorCtr="0"/>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37" name="Google Shape;137;p1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 sadržaj" type="obj">
  <p:cSld name="OBJECT">
    <p:spTree>
      <p:nvGrpSpPr>
        <p:cNvPr id="1" name="Shape 18"/>
        <p:cNvGrpSpPr/>
        <p:nvPr/>
      </p:nvGrpSpPr>
      <p:grpSpPr>
        <a:xfrm>
          <a:off x="0" y="0"/>
          <a:ext cx="0" cy="0"/>
          <a:chOff x="0" y="0"/>
          <a:chExt cx="0" cy="0"/>
        </a:xfrm>
      </p:grpSpPr>
      <p:pic>
        <p:nvPicPr>
          <p:cNvPr id="19" name="Google Shape;19;p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0" name="Google Shape;20;p3"/>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22" name="Google Shape;22;p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aglavlje odeljka" type="secHead">
  <p:cSld name="SECTION_HEADER">
    <p:spTree>
      <p:nvGrpSpPr>
        <p:cNvPr id="1" name="Shape 25"/>
        <p:cNvGrpSpPr/>
        <p:nvPr/>
      </p:nvGrpSpPr>
      <p:grpSpPr>
        <a:xfrm>
          <a:off x="0" y="0"/>
          <a:ext cx="0" cy="0"/>
          <a:chOff x="0" y="0"/>
          <a:chExt cx="0" cy="0"/>
        </a:xfrm>
      </p:grpSpPr>
      <p:pic>
        <p:nvPicPr>
          <p:cNvPr id="26" name="Google Shape;26;p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7" name="Google Shape;27;p4"/>
          <p:cNvSpPr txBox="1">
            <a:spLocks noGrp="1"/>
          </p:cNvSpPr>
          <p:nvPr>
            <p:ph type="title"/>
          </p:nvPr>
        </p:nvSpPr>
        <p:spPr>
          <a:xfrm>
            <a:off x="685800" y="3308581"/>
            <a:ext cx="10131427" cy="14688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4000"/>
              <a:buFont typeface="Calibri"/>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685799" y="4777381"/>
            <a:ext cx="10131428" cy="860400"/>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2000"/>
              <a:buNone/>
              <a:defRPr sz="2000" cap="none">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29" name="Google Shape;29;p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sadržaja" type="twoObj">
  <p:cSld name="TWO_OBJECTS">
    <p:spTree>
      <p:nvGrpSpPr>
        <p:cNvPr id="1" name="Shape 32"/>
        <p:cNvGrpSpPr/>
        <p:nvPr/>
      </p:nvGrpSpPr>
      <p:grpSpPr>
        <a:xfrm>
          <a:off x="0" y="0"/>
          <a:ext cx="0" cy="0"/>
          <a:chOff x="0" y="0"/>
          <a:chExt cx="0" cy="0"/>
        </a:xfrm>
      </p:grpSpPr>
      <p:pic>
        <p:nvPicPr>
          <p:cNvPr id="33" name="Google Shape;33;p5"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4" name="Google Shape;34;p5"/>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85802" y="2142067"/>
            <a:ext cx="4995334" cy="3649134"/>
          </a:xfrm>
          <a:prstGeom prst="rect">
            <a:avLst/>
          </a:prstGeom>
          <a:noFill/>
          <a:ln>
            <a:noFill/>
          </a:ln>
        </p:spPr>
        <p:txBody>
          <a:bodyPr spcFirstLastPara="1" wrap="square" lIns="91425" tIns="45700" rIns="91425" bIns="45700" anchor="ctr" anchorCtr="0"/>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36" name="Google Shape;36;p5"/>
          <p:cNvSpPr txBox="1">
            <a:spLocks noGrp="1"/>
          </p:cNvSpPr>
          <p:nvPr>
            <p:ph type="body" idx="2"/>
          </p:nvPr>
        </p:nvSpPr>
        <p:spPr>
          <a:xfrm>
            <a:off x="5821895" y="2142067"/>
            <a:ext cx="4995332" cy="3649133"/>
          </a:xfrm>
          <a:prstGeom prst="rect">
            <a:avLst/>
          </a:prstGeom>
          <a:noFill/>
          <a:ln>
            <a:noFill/>
          </a:ln>
        </p:spPr>
        <p:txBody>
          <a:bodyPr spcFirstLastPara="1" wrap="square" lIns="91425" tIns="45700" rIns="91425" bIns="45700" anchor="ctr" anchorCtr="0"/>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37" name="Google Shape;37;p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eđenje"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973670" y="2218267"/>
            <a:ext cx="4709054" cy="576262"/>
          </a:xfrm>
          <a:prstGeom prst="rect">
            <a:avLst/>
          </a:prstGeom>
          <a:noFill/>
          <a:ln>
            <a:noFill/>
          </a:ln>
        </p:spPr>
        <p:txBody>
          <a:bodyPr spcFirstLastPara="1" wrap="square" lIns="91425" tIns="45700" rIns="91425" bIns="45700" anchor="b" anchorCtr="0"/>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43" name="Google Shape;43;p6"/>
          <p:cNvSpPr txBox="1">
            <a:spLocks noGrp="1"/>
          </p:cNvSpPr>
          <p:nvPr>
            <p:ph type="body" idx="2"/>
          </p:nvPr>
        </p:nvSpPr>
        <p:spPr>
          <a:xfrm>
            <a:off x="685801" y="2870201"/>
            <a:ext cx="4996923" cy="2920998"/>
          </a:xfrm>
          <a:prstGeom prst="rect">
            <a:avLst/>
          </a:prstGeom>
          <a:noFill/>
          <a:ln>
            <a:noFill/>
          </a:ln>
        </p:spPr>
        <p:txBody>
          <a:bodyPr spcFirstLastPara="1" wrap="square" lIns="91425" tIns="45700" rIns="91425" bIns="45700" anchor="t" anchorCtr="0"/>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4" name="Google Shape;44;p6"/>
          <p:cNvSpPr txBox="1">
            <a:spLocks noGrp="1"/>
          </p:cNvSpPr>
          <p:nvPr>
            <p:ph type="body" idx="3"/>
          </p:nvPr>
        </p:nvSpPr>
        <p:spPr>
          <a:xfrm>
            <a:off x="6096003" y="2226734"/>
            <a:ext cx="4722813" cy="576262"/>
          </a:xfrm>
          <a:prstGeom prst="rect">
            <a:avLst/>
          </a:prstGeom>
          <a:noFill/>
          <a:ln>
            <a:noFill/>
          </a:ln>
        </p:spPr>
        <p:txBody>
          <a:bodyPr spcFirstLastPara="1" wrap="square" lIns="91425" tIns="45700" rIns="91425" bIns="45700" anchor="b" anchorCtr="0"/>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45" name="Google Shape;45;p6"/>
          <p:cNvSpPr txBox="1">
            <a:spLocks noGrp="1"/>
          </p:cNvSpPr>
          <p:nvPr>
            <p:ph type="body" idx="4"/>
          </p:nvPr>
        </p:nvSpPr>
        <p:spPr>
          <a:xfrm>
            <a:off x="5823483" y="2870201"/>
            <a:ext cx="4995334" cy="2920998"/>
          </a:xfrm>
          <a:prstGeom prst="rect">
            <a:avLst/>
          </a:prstGeom>
          <a:noFill/>
          <a:ln>
            <a:noFill/>
          </a:ln>
        </p:spPr>
        <p:txBody>
          <a:bodyPr spcFirstLastPara="1" wrap="square" lIns="91425" tIns="45700" rIns="91425" bIns="45700" anchor="t" anchorCtr="0"/>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6" name="Google Shape;46;p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9"/>
        <p:cNvGrpSpPr/>
        <p:nvPr/>
      </p:nvGrpSpPr>
      <p:grpSpPr>
        <a:xfrm>
          <a:off x="0" y="0"/>
          <a:ext cx="0" cy="0"/>
          <a:chOff x="0" y="0"/>
          <a:chExt cx="0" cy="0"/>
        </a:xfrm>
      </p:grpSpPr>
      <p:pic>
        <p:nvPicPr>
          <p:cNvPr id="50" name="Google Shape;50;p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51" name="Google Shape;51;p7"/>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55"/>
        <p:cNvGrpSpPr/>
        <p:nvPr/>
      </p:nvGrpSpPr>
      <p:grpSpPr>
        <a:xfrm>
          <a:off x="0" y="0"/>
          <a:ext cx="0" cy="0"/>
          <a:chOff x="0" y="0"/>
          <a:chExt cx="0" cy="0"/>
        </a:xfrm>
      </p:grpSpPr>
      <p:pic>
        <p:nvPicPr>
          <p:cNvPr id="56" name="Google Shape;56;p8"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57" name="Google Shape;57;p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adržaj sa natpisom" type="objTx">
  <p:cSld name="OBJECT_WITH_CAPTION_TEXT">
    <p:spTree>
      <p:nvGrpSpPr>
        <p:cNvPr id="1" name="Shape 60"/>
        <p:cNvGrpSpPr/>
        <p:nvPr/>
      </p:nvGrpSpPr>
      <p:grpSpPr>
        <a:xfrm>
          <a:off x="0" y="0"/>
          <a:ext cx="0" cy="0"/>
          <a:chOff x="0" y="0"/>
          <a:chExt cx="0" cy="0"/>
        </a:xfrm>
      </p:grpSpPr>
      <p:pic>
        <p:nvPicPr>
          <p:cNvPr id="61" name="Google Shape;61;p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2" name="Google Shape;62;p9"/>
          <p:cNvSpPr txBox="1">
            <a:spLocks noGrp="1"/>
          </p:cNvSpPr>
          <p:nvPr>
            <p:ph type="title"/>
          </p:nvPr>
        </p:nvSpPr>
        <p:spPr>
          <a:xfrm>
            <a:off x="685800" y="2074333"/>
            <a:ext cx="3680885" cy="13716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4648201" y="609601"/>
            <a:ext cx="6169026" cy="5181600"/>
          </a:xfrm>
          <a:prstGeom prst="rect">
            <a:avLst/>
          </a:prstGeom>
          <a:noFill/>
          <a:ln>
            <a:noFill/>
          </a:ln>
        </p:spPr>
        <p:txBody>
          <a:bodyPr spcFirstLastPara="1" wrap="square" lIns="91425" tIns="45700" rIns="91425" bIns="45700" anchor="ctr" anchorCtr="0"/>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64" name="Google Shape;64;p9"/>
          <p:cNvSpPr txBox="1">
            <a:spLocks noGrp="1"/>
          </p:cNvSpPr>
          <p:nvPr>
            <p:ph type="body" idx="2"/>
          </p:nvPr>
        </p:nvSpPr>
        <p:spPr>
          <a:xfrm>
            <a:off x="685800" y="3445933"/>
            <a:ext cx="3680885" cy="1828800"/>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600"/>
              <a:buNone/>
              <a:defRPr sz="16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65" name="Google Shape;65;p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ka sa natpisom" type="picTx">
  <p:cSld name="PICTURE_WITH_CAPTION_TEXT">
    <p:spTree>
      <p:nvGrpSpPr>
        <p:cNvPr id="1" name="Shape 68"/>
        <p:cNvGrpSpPr/>
        <p:nvPr/>
      </p:nvGrpSpPr>
      <p:grpSpPr>
        <a:xfrm>
          <a:off x="0" y="0"/>
          <a:ext cx="0" cy="0"/>
          <a:chOff x="0" y="0"/>
          <a:chExt cx="0" cy="0"/>
        </a:xfrm>
      </p:grpSpPr>
      <p:pic>
        <p:nvPicPr>
          <p:cNvPr id="69" name="Google Shape;69;p10"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0" name="Google Shape;70;p10"/>
          <p:cNvSpPr txBox="1">
            <a:spLocks noGrp="1"/>
          </p:cNvSpPr>
          <p:nvPr>
            <p:ph type="title"/>
          </p:nvPr>
        </p:nvSpPr>
        <p:spPr>
          <a:xfrm>
            <a:off x="685800" y="1600200"/>
            <a:ext cx="6164653" cy="13716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800"/>
              <a:buFont typeface="Calibri"/>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a:spLocks noGrp="1"/>
          </p:cNvSpPr>
          <p:nvPr>
            <p:ph type="pic" idx="2"/>
          </p:nvPr>
        </p:nvSpPr>
        <p:spPr>
          <a:xfrm>
            <a:off x="7536253" y="914400"/>
            <a:ext cx="3280974" cy="4572000"/>
          </a:xfrm>
          <a:prstGeom prst="roundRect">
            <a:avLst>
              <a:gd name="adj" fmla="val 42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txBody>
          <a:bodyPr spcFirstLastPara="1" wrap="square" lIns="91425" tIns="45700" rIns="91425" bIns="45700" anchor="t" anchorCtr="0"/>
          <a:lstStyle>
            <a:lvl1pPr marR="0" lvl="0" algn="ctr" rtl="0">
              <a:spcBef>
                <a:spcPts val="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l" rtl="0">
              <a:spcBef>
                <a:spcPts val="1000"/>
              </a:spcBef>
              <a:spcAft>
                <a:spcPts val="100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685800" y="2971800"/>
            <a:ext cx="6164653" cy="1828800"/>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800"/>
              <a:buNone/>
              <a:defRPr sz="18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73" name="Google Shape;73;p1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 name="Google Shape;7;p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Latn-R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ctrTitle"/>
          </p:nvPr>
        </p:nvSpPr>
        <p:spPr>
          <a:xfrm>
            <a:off x="2009950" y="1564409"/>
            <a:ext cx="8172100" cy="354497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Algerian"/>
              <a:buNone/>
            </a:pPr>
            <a:r>
              <a:rPr lang="sr-Latn-RS" sz="7200">
                <a:latin typeface="Algerian"/>
                <a:ea typeface="Algerian"/>
                <a:cs typeface="Algerian"/>
                <a:sym typeface="Algerian"/>
              </a:rPr>
              <a:t>SKRIVENE PORUKE U CRTANIM FILMOVIMA</a:t>
            </a:r>
            <a:endParaRPr/>
          </a:p>
        </p:txBody>
      </p:sp>
      <p:sp>
        <p:nvSpPr>
          <p:cNvPr id="145" name="Google Shape;145;p19"/>
          <p:cNvSpPr txBox="1">
            <a:spLocks noGrp="1"/>
          </p:cNvSpPr>
          <p:nvPr>
            <p:ph type="subTitle" idx="1"/>
          </p:nvPr>
        </p:nvSpPr>
        <p:spPr>
          <a:xfrm>
            <a:off x="-362650" y="5637022"/>
            <a:ext cx="7197726" cy="155887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2800"/>
              <a:buNone/>
            </a:pPr>
            <a:r>
              <a:rPr lang="sr-Latn-RS" sz="2800">
                <a:latin typeface="Algerian"/>
                <a:ea typeface="Algerian"/>
                <a:cs typeface="Algerian"/>
                <a:sym typeface="Algerian"/>
              </a:rPr>
              <a:t>MILA NJEŽIĆ,DUNJA BRAČIKA,TEODORA RODIĆ,LJUBICA BAROVIC,JOVANA BENIĆ</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p:nvPr/>
        </p:nvSpPr>
        <p:spPr>
          <a:xfrm>
            <a:off x="430975" y="299800"/>
            <a:ext cx="7082700" cy="58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Latn-RS" sz="7200" dirty="0">
                <a:solidFill>
                  <a:srgbClr val="FFFFFF"/>
                </a:solidFill>
                <a:latin typeface="Algerian"/>
                <a:ea typeface="Algerian"/>
                <a:cs typeface="Algerian"/>
                <a:sym typeface="Algerian"/>
              </a:rPr>
              <a:t>KRALJ LAVOVA:</a:t>
            </a:r>
            <a:endParaRPr sz="7200" dirty="0">
              <a:solidFill>
                <a:srgbClr val="FFFFFF"/>
              </a:solidFill>
              <a:latin typeface="Algerian"/>
              <a:ea typeface="Algerian"/>
              <a:cs typeface="Algerian"/>
              <a:sym typeface="Algerian"/>
            </a:endParaRPr>
          </a:p>
          <a:p>
            <a:pPr marL="457200" lvl="0" indent="-431800" algn="l" rtl="0">
              <a:spcBef>
                <a:spcPts val="0"/>
              </a:spcBef>
              <a:spcAft>
                <a:spcPts val="0"/>
              </a:spcAft>
              <a:buClr>
                <a:srgbClr val="FFFFFF"/>
              </a:buClr>
              <a:buSzPts val="3200"/>
              <a:buFont typeface="Calibri"/>
              <a:buChar char="●"/>
            </a:pPr>
            <a:r>
              <a:rPr lang="sr-Latn-RS" sz="3200" dirty="0">
                <a:solidFill>
                  <a:srgbClr val="FFFFFF"/>
                </a:solidFill>
                <a:latin typeface="Calibri"/>
                <a:ea typeface="Calibri"/>
                <a:cs typeface="Calibri"/>
                <a:sym typeface="Calibri"/>
              </a:rPr>
              <a:t>Ono što je privuklo pažnju jeste 52. minuta i scena koja sadrži seksualnu poruku.Naime u toj sceni primećujemo kako Simba,Pumba i Timon leže i gledaju u zvezde.U jednom trenutku Simba ustaje i pada na rub litice,a njegov pad stvara oblak prašine koja ispisuje reč “sex”.</a:t>
            </a:r>
            <a:endParaRPr sz="3200" dirty="0">
              <a:solidFill>
                <a:srgbClr val="FFFFFF"/>
              </a:solidFill>
              <a:latin typeface="Calibri"/>
              <a:ea typeface="Calibri"/>
              <a:cs typeface="Calibri"/>
              <a:sym typeface="Calibri"/>
            </a:endParaRPr>
          </a:p>
          <a:p>
            <a:pPr marL="457200" lvl="0" indent="0" algn="l" rtl="0">
              <a:spcBef>
                <a:spcPts val="0"/>
              </a:spcBef>
              <a:spcAft>
                <a:spcPts val="0"/>
              </a:spcAft>
              <a:buNone/>
            </a:pPr>
            <a:endParaRPr sz="3200" dirty="0">
              <a:solidFill>
                <a:srgbClr val="FFFFFF"/>
              </a:solidFill>
              <a:latin typeface="Calibri"/>
              <a:ea typeface="Calibri"/>
              <a:cs typeface="Calibri"/>
              <a:sym typeface="Calibri"/>
            </a:endParaRPr>
          </a:p>
        </p:txBody>
      </p:sp>
      <p:pic>
        <p:nvPicPr>
          <p:cNvPr id="201" name="Google Shape;201;p27"/>
          <p:cNvPicPr preferRelativeResize="0"/>
          <p:nvPr/>
        </p:nvPicPr>
        <p:blipFill>
          <a:blip r:embed="rId3">
            <a:alphaModFix/>
          </a:blip>
          <a:stretch>
            <a:fillRect/>
          </a:stretch>
        </p:blipFill>
        <p:spPr>
          <a:xfrm>
            <a:off x="7684800" y="1755713"/>
            <a:ext cx="4373524" cy="291568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p:nvPr/>
        </p:nvSpPr>
        <p:spPr>
          <a:xfrm>
            <a:off x="562125" y="505925"/>
            <a:ext cx="9537600" cy="54714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rgbClr val="FFFFFF"/>
              </a:buClr>
              <a:buSzPts val="3200"/>
              <a:buFont typeface="Calibri"/>
              <a:buChar char="●"/>
            </a:pPr>
            <a:r>
              <a:rPr lang="sr-Latn-RS" sz="3200" dirty="0">
                <a:solidFill>
                  <a:srgbClr val="FFFFFF"/>
                </a:solidFill>
                <a:latin typeface="Calibri"/>
                <a:ea typeface="Calibri"/>
                <a:cs typeface="Calibri"/>
                <a:sym typeface="Calibri"/>
              </a:rPr>
              <a:t>Međutim tvorci ovog crtića nisu hteli priznati ovakvo nešto,pa su kasnije objasnili da se radilo o skrivenoj promociji studija za specijalne efekte “SFX” , ali da je zbog tehničkih problema  došlo i do ispisivanja pogrešnog slova.</a:t>
            </a:r>
            <a:endParaRPr sz="3200" dirty="0">
              <a:solidFill>
                <a:srgbClr val="FFFFFF"/>
              </a:solidFill>
              <a:latin typeface="Calibri"/>
              <a:ea typeface="Calibri"/>
              <a:cs typeface="Calibri"/>
              <a:sym typeface="Calibri"/>
            </a:endParaRPr>
          </a:p>
        </p:txBody>
      </p:sp>
      <p:pic>
        <p:nvPicPr>
          <p:cNvPr id="207" name="Google Shape;207;p28"/>
          <p:cNvPicPr preferRelativeResize="0"/>
          <p:nvPr/>
        </p:nvPicPr>
        <p:blipFill>
          <a:blip r:embed="rId3">
            <a:alphaModFix/>
          </a:blip>
          <a:stretch>
            <a:fillRect/>
          </a:stretch>
        </p:blipFill>
        <p:spPr>
          <a:xfrm>
            <a:off x="2529600" y="3759550"/>
            <a:ext cx="7082851" cy="253632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p:nvPr/>
        </p:nvSpPr>
        <p:spPr>
          <a:xfrm>
            <a:off x="730775" y="1304925"/>
            <a:ext cx="5134200" cy="45345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rgbClr val="FFFFFF"/>
              </a:buClr>
              <a:buSzPts val="3200"/>
              <a:buFont typeface="Calibri"/>
              <a:buChar char="●"/>
            </a:pPr>
            <a:r>
              <a:rPr lang="sr-Latn-RS" sz="3200">
                <a:solidFill>
                  <a:srgbClr val="FFFFFF"/>
                </a:solidFill>
                <a:latin typeface="Calibri"/>
                <a:ea typeface="Calibri"/>
                <a:cs typeface="Calibri"/>
                <a:sym typeface="Calibri"/>
              </a:rPr>
              <a:t>I na samom posteru je nađena skrivena poruka,tačnije mnogi su lavovu njušku videli kao polugolo žensko telo</a:t>
            </a:r>
            <a:endParaRPr sz="3200">
              <a:solidFill>
                <a:srgbClr val="FFFFFF"/>
              </a:solidFill>
              <a:latin typeface="Calibri"/>
              <a:ea typeface="Calibri"/>
              <a:cs typeface="Calibri"/>
              <a:sym typeface="Calibri"/>
            </a:endParaRPr>
          </a:p>
        </p:txBody>
      </p:sp>
      <p:pic>
        <p:nvPicPr>
          <p:cNvPr id="213" name="Google Shape;213;p29"/>
          <p:cNvPicPr preferRelativeResize="0"/>
          <p:nvPr/>
        </p:nvPicPr>
        <p:blipFill>
          <a:blip r:embed="rId3">
            <a:alphaModFix/>
          </a:blip>
          <a:stretch>
            <a:fillRect/>
          </a:stretch>
        </p:blipFill>
        <p:spPr>
          <a:xfrm>
            <a:off x="6054850" y="1304925"/>
            <a:ext cx="5715000" cy="42481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11887200" cy="1200329"/>
          </a:xfrm>
          <a:prstGeom prst="rect">
            <a:avLst/>
          </a:prstGeom>
          <a:noFill/>
        </p:spPr>
        <p:txBody>
          <a:bodyPr wrap="square" rtlCol="0">
            <a:spAutoFit/>
          </a:bodyPr>
          <a:lstStyle/>
          <a:p>
            <a:pPr algn="ctr"/>
            <a:r>
              <a:rPr lang="sr-Latn-RS" sz="7200" dirty="0" smtClean="0">
                <a:solidFill>
                  <a:schemeClr val="bg1"/>
                </a:solidFill>
                <a:latin typeface="Algerian" pitchFamily="82" charset="0"/>
              </a:rPr>
              <a:t>Motiv </a:t>
            </a:r>
            <a:r>
              <a:rPr lang="en-US" sz="7200" dirty="0" err="1" smtClean="0">
                <a:solidFill>
                  <a:schemeClr val="bg1"/>
                </a:solidFill>
                <a:latin typeface="Algerian" pitchFamily="82" charset="0"/>
              </a:rPr>
              <a:t>Samoubistv</a:t>
            </a:r>
            <a:r>
              <a:rPr lang="sr-Latn-RS" sz="7200" dirty="0" smtClean="0">
                <a:solidFill>
                  <a:schemeClr val="bg1"/>
                </a:solidFill>
                <a:latin typeface="Algerian" pitchFamily="82" charset="0"/>
              </a:rPr>
              <a:t>a</a:t>
            </a:r>
            <a:endParaRPr lang="en-US" sz="7200" dirty="0">
              <a:solidFill>
                <a:schemeClr val="bg1"/>
              </a:solidFill>
              <a:latin typeface="Algerian" pitchFamily="82" charset="0"/>
            </a:endParaRPr>
          </a:p>
        </p:txBody>
      </p:sp>
      <p:sp>
        <p:nvSpPr>
          <p:cNvPr id="4" name="TextBox 3"/>
          <p:cNvSpPr txBox="1"/>
          <p:nvPr/>
        </p:nvSpPr>
        <p:spPr>
          <a:xfrm>
            <a:off x="119743" y="1219200"/>
            <a:ext cx="6662057" cy="1569660"/>
          </a:xfrm>
          <a:prstGeom prst="rect">
            <a:avLst/>
          </a:prstGeom>
          <a:noFill/>
        </p:spPr>
        <p:txBody>
          <a:bodyPr wrap="square" rtlCol="0">
            <a:spAutoFit/>
          </a:bodyPr>
          <a:lstStyle/>
          <a:p>
            <a:r>
              <a:rPr lang="en-US" sz="3200" dirty="0" err="1" smtClean="0">
                <a:solidFill>
                  <a:schemeClr val="bg1"/>
                </a:solidFill>
              </a:rPr>
              <a:t>Samoubistvo</a:t>
            </a:r>
            <a:r>
              <a:rPr lang="en-US" sz="3200" dirty="0" smtClean="0">
                <a:solidFill>
                  <a:schemeClr val="bg1"/>
                </a:solidFill>
              </a:rPr>
              <a:t> se </a:t>
            </a:r>
            <a:r>
              <a:rPr lang="en-US" sz="3200" dirty="0" err="1" smtClean="0">
                <a:solidFill>
                  <a:schemeClr val="bg1"/>
                </a:solidFill>
              </a:rPr>
              <a:t>prikazuje</a:t>
            </a:r>
            <a:r>
              <a:rPr lang="en-US" sz="3200" dirty="0" smtClean="0">
                <a:solidFill>
                  <a:schemeClr val="bg1"/>
                </a:solidFill>
              </a:rPr>
              <a:t> u vise </a:t>
            </a:r>
            <a:r>
              <a:rPr lang="en-US" sz="3200" dirty="0" err="1" smtClean="0">
                <a:solidFill>
                  <a:schemeClr val="bg1"/>
                </a:solidFill>
              </a:rPr>
              <a:t>crtanih</a:t>
            </a:r>
            <a:r>
              <a:rPr lang="en-US" sz="3200" dirty="0" smtClean="0">
                <a:solidFill>
                  <a:schemeClr val="bg1"/>
                </a:solidFill>
              </a:rPr>
              <a:t> </a:t>
            </a:r>
            <a:r>
              <a:rPr lang="en-US" sz="3200" dirty="0" err="1" smtClean="0">
                <a:solidFill>
                  <a:schemeClr val="bg1"/>
                </a:solidFill>
              </a:rPr>
              <a:t>filmova</a:t>
            </a:r>
            <a:r>
              <a:rPr lang="en-US" sz="3200" dirty="0" smtClean="0">
                <a:solidFill>
                  <a:schemeClr val="bg1"/>
                </a:solidFill>
              </a:rPr>
              <a:t> </a:t>
            </a:r>
            <a:r>
              <a:rPr lang="en-US" sz="3200" dirty="0" err="1" smtClean="0">
                <a:solidFill>
                  <a:schemeClr val="bg1"/>
                </a:solidFill>
              </a:rPr>
              <a:t>kao</a:t>
            </a:r>
            <a:r>
              <a:rPr lang="sr-Cyrl-RS" sz="3200" dirty="0" smtClean="0">
                <a:solidFill>
                  <a:schemeClr val="bg1"/>
                </a:solidFill>
              </a:rPr>
              <a:t> </a:t>
            </a:r>
            <a:r>
              <a:rPr lang="sr-Latn-RS" sz="3200" dirty="0" smtClean="0">
                <a:solidFill>
                  <a:schemeClr val="bg1"/>
                </a:solidFill>
              </a:rPr>
              <a:t>što su: </a:t>
            </a:r>
          </a:p>
          <a:p>
            <a:r>
              <a:rPr lang="sr-Latn-RS" sz="3200" b="1" dirty="0" smtClean="0">
                <a:solidFill>
                  <a:schemeClr val="bg1"/>
                </a:solidFill>
              </a:rPr>
              <a:t>Sundjer Bob</a:t>
            </a:r>
            <a:r>
              <a:rPr lang="en-US" sz="3200" b="1" dirty="0" smtClean="0">
                <a:solidFill>
                  <a:schemeClr val="bg1"/>
                </a:solidFill>
              </a:rPr>
              <a:t> </a:t>
            </a:r>
            <a:endParaRPr lang="sr-Latn-RS" sz="32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36" y="4876800"/>
            <a:ext cx="3105150" cy="174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7022" y="2788860"/>
            <a:ext cx="6096000" cy="1815882"/>
          </a:xfrm>
          <a:prstGeom prst="rect">
            <a:avLst/>
          </a:prstGeom>
        </p:spPr>
        <p:txBody>
          <a:bodyPr>
            <a:spAutoFit/>
          </a:bodyPr>
          <a:lstStyle/>
          <a:p>
            <a:r>
              <a:rPr lang="sr-Latn-RS" sz="2800" dirty="0" smtClean="0">
                <a:solidFill>
                  <a:schemeClr val="bg1"/>
                </a:solidFill>
              </a:rPr>
              <a:t>J</a:t>
            </a:r>
            <a:r>
              <a:rPr lang="en-US" sz="2800" dirty="0" smtClean="0">
                <a:solidFill>
                  <a:schemeClr val="bg1"/>
                </a:solidFill>
              </a:rPr>
              <a:t>e </a:t>
            </a:r>
            <a:r>
              <a:rPr lang="en-US" sz="2800" dirty="0" err="1">
                <a:solidFill>
                  <a:schemeClr val="bg1"/>
                </a:solidFill>
              </a:rPr>
              <a:t>američka</a:t>
            </a:r>
            <a:r>
              <a:rPr lang="en-US" sz="2800" dirty="0">
                <a:solidFill>
                  <a:schemeClr val="bg1"/>
                </a:solidFill>
              </a:rPr>
              <a:t> </a:t>
            </a:r>
            <a:r>
              <a:rPr lang="en-US" sz="2800" dirty="0" err="1">
                <a:solidFill>
                  <a:schemeClr val="bg1"/>
                </a:solidFill>
              </a:rPr>
              <a:t>animirana</a:t>
            </a:r>
            <a:r>
              <a:rPr lang="en-US" sz="2800" dirty="0">
                <a:solidFill>
                  <a:schemeClr val="bg1"/>
                </a:solidFill>
              </a:rPr>
              <a:t> </a:t>
            </a:r>
            <a:r>
              <a:rPr lang="en-US" sz="2800" dirty="0" err="1">
                <a:solidFill>
                  <a:schemeClr val="bg1"/>
                </a:solidFill>
              </a:rPr>
              <a:t>televizijska</a:t>
            </a:r>
            <a:r>
              <a:rPr lang="en-US" sz="2800" dirty="0">
                <a:solidFill>
                  <a:schemeClr val="bg1"/>
                </a:solidFill>
              </a:rPr>
              <a:t> </a:t>
            </a:r>
            <a:r>
              <a:rPr lang="en-US" sz="2800" dirty="0" err="1">
                <a:solidFill>
                  <a:schemeClr val="bg1"/>
                </a:solidFill>
              </a:rPr>
              <a:t>serija</a:t>
            </a:r>
            <a:r>
              <a:rPr lang="en-US" sz="2800" dirty="0">
                <a:solidFill>
                  <a:schemeClr val="bg1"/>
                </a:solidFill>
              </a:rPr>
              <a:t>. </a:t>
            </a:r>
            <a:r>
              <a:rPr lang="en-US" sz="2800" dirty="0" err="1">
                <a:solidFill>
                  <a:schemeClr val="bg1"/>
                </a:solidFill>
              </a:rPr>
              <a:t>Premijerno</a:t>
            </a:r>
            <a:r>
              <a:rPr lang="en-US" sz="2800" dirty="0">
                <a:solidFill>
                  <a:schemeClr val="bg1"/>
                </a:solidFill>
              </a:rPr>
              <a:t> </a:t>
            </a:r>
            <a:r>
              <a:rPr lang="en-US" sz="2800" dirty="0" err="1">
                <a:solidFill>
                  <a:schemeClr val="bg1"/>
                </a:solidFill>
              </a:rPr>
              <a:t>ga</a:t>
            </a:r>
            <a:r>
              <a:rPr lang="en-US" sz="2800" dirty="0">
                <a:solidFill>
                  <a:schemeClr val="bg1"/>
                </a:solidFill>
              </a:rPr>
              <a:t> je </a:t>
            </a:r>
            <a:r>
              <a:rPr lang="en-US" sz="2800" dirty="0" err="1">
                <a:solidFill>
                  <a:schemeClr val="bg1"/>
                </a:solidFill>
              </a:rPr>
              <a:t>emitovala</a:t>
            </a:r>
            <a:r>
              <a:rPr lang="en-US" sz="2800" dirty="0">
                <a:solidFill>
                  <a:schemeClr val="bg1"/>
                </a:solidFill>
              </a:rPr>
              <a:t> </a:t>
            </a:r>
            <a:r>
              <a:rPr lang="en-US" sz="2800" dirty="0" err="1">
                <a:solidFill>
                  <a:schemeClr val="bg1"/>
                </a:solidFill>
              </a:rPr>
              <a:t>mreža</a:t>
            </a:r>
            <a:r>
              <a:rPr lang="en-US" sz="2800" dirty="0">
                <a:solidFill>
                  <a:schemeClr val="bg1"/>
                </a:solidFill>
              </a:rPr>
              <a:t> „</a:t>
            </a:r>
            <a:r>
              <a:rPr lang="en-US" sz="2800" dirty="0" err="1">
                <a:solidFill>
                  <a:schemeClr val="bg1"/>
                </a:solidFill>
              </a:rPr>
              <a:t>Nikelodion</a:t>
            </a:r>
            <a:r>
              <a:rPr lang="en-US" sz="2800" dirty="0">
                <a:solidFill>
                  <a:schemeClr val="bg1"/>
                </a:solidFill>
              </a:rPr>
              <a:t>“ u SAD. </a:t>
            </a:r>
            <a:r>
              <a:rPr lang="en-US" sz="2800" dirty="0" err="1">
                <a:solidFill>
                  <a:schemeClr val="bg1"/>
                </a:solidFill>
              </a:rPr>
              <a:t>Crtani</a:t>
            </a:r>
            <a:r>
              <a:rPr lang="en-US" sz="2800" dirty="0">
                <a:solidFill>
                  <a:schemeClr val="bg1"/>
                </a:solidFill>
              </a:rPr>
              <a:t> je </a:t>
            </a:r>
            <a:r>
              <a:rPr lang="en-US" sz="2800" dirty="0" err="1">
                <a:solidFill>
                  <a:schemeClr val="bg1"/>
                </a:solidFill>
              </a:rPr>
              <a:t>emitovan</a:t>
            </a:r>
            <a:r>
              <a:rPr lang="en-US" sz="2800" dirty="0">
                <a:solidFill>
                  <a:schemeClr val="bg1"/>
                </a:solidFill>
              </a:rPr>
              <a:t> </a:t>
            </a:r>
            <a:r>
              <a:rPr lang="en-US" sz="2800" dirty="0" err="1">
                <a:solidFill>
                  <a:schemeClr val="bg1"/>
                </a:solidFill>
              </a:rPr>
              <a:t>širom</a:t>
            </a:r>
            <a:r>
              <a:rPr lang="en-US" sz="2800" dirty="0">
                <a:solidFill>
                  <a:schemeClr val="bg1"/>
                </a:solidFill>
              </a:rPr>
              <a:t> </a:t>
            </a:r>
            <a:r>
              <a:rPr lang="en-US" sz="2800" dirty="0" err="1">
                <a:solidFill>
                  <a:schemeClr val="bg1"/>
                </a:solidFill>
              </a:rPr>
              <a:t>sveta</a:t>
            </a:r>
            <a:r>
              <a:rPr lang="en-US" sz="2800" dirty="0">
                <a:solidFill>
                  <a:schemeClr val="bg1"/>
                </a:solidFill>
              </a:rPr>
              <a:t>.</a:t>
            </a:r>
          </a:p>
        </p:txBody>
      </p:sp>
      <p:sp>
        <p:nvSpPr>
          <p:cNvPr id="6" name="TextBox 5"/>
          <p:cNvSpPr txBox="1"/>
          <p:nvPr/>
        </p:nvSpPr>
        <p:spPr>
          <a:xfrm>
            <a:off x="6346372" y="2202286"/>
            <a:ext cx="5826578" cy="2308324"/>
          </a:xfrm>
          <a:prstGeom prst="rect">
            <a:avLst/>
          </a:prstGeom>
          <a:noFill/>
        </p:spPr>
        <p:txBody>
          <a:bodyPr wrap="square" rtlCol="0">
            <a:spAutoFit/>
          </a:bodyPr>
          <a:lstStyle/>
          <a:p>
            <a:r>
              <a:rPr lang="sr-Latn-RS" sz="3200" b="1" dirty="0" smtClean="0">
                <a:solidFill>
                  <a:schemeClr val="bg1"/>
                </a:solidFill>
              </a:rPr>
              <a:t>Duško Dugouško</a:t>
            </a:r>
          </a:p>
          <a:p>
            <a:r>
              <a:rPr lang="sr-Latn-RS" sz="2800" dirty="0">
                <a:solidFill>
                  <a:schemeClr val="bg1"/>
                </a:solidFill>
              </a:rPr>
              <a:t>J</a:t>
            </a:r>
            <a:r>
              <a:rPr lang="en-US" sz="2800" dirty="0" smtClean="0">
                <a:solidFill>
                  <a:schemeClr val="bg1"/>
                </a:solidFill>
              </a:rPr>
              <a:t>e </a:t>
            </a:r>
            <a:r>
              <a:rPr lang="en-US" sz="2800" dirty="0" err="1">
                <a:solidFill>
                  <a:schemeClr val="bg1"/>
                </a:solidFill>
              </a:rPr>
              <a:t>antropomorfni</a:t>
            </a:r>
            <a:r>
              <a:rPr lang="en-US" sz="2800" dirty="0">
                <a:solidFill>
                  <a:schemeClr val="bg1"/>
                </a:solidFill>
              </a:rPr>
              <a:t> </a:t>
            </a:r>
            <a:r>
              <a:rPr lang="en-US" sz="2800" dirty="0" err="1">
                <a:solidFill>
                  <a:schemeClr val="bg1"/>
                </a:solidFill>
              </a:rPr>
              <a:t>sivi</a:t>
            </a:r>
            <a:r>
              <a:rPr lang="en-US" sz="2800" dirty="0">
                <a:solidFill>
                  <a:schemeClr val="bg1"/>
                </a:solidFill>
              </a:rPr>
              <a:t> </a:t>
            </a:r>
            <a:r>
              <a:rPr lang="en-US" sz="2800" dirty="0" err="1">
                <a:solidFill>
                  <a:schemeClr val="bg1"/>
                </a:solidFill>
              </a:rPr>
              <a:t>zec</a:t>
            </a:r>
            <a:r>
              <a:rPr lang="en-US" sz="2800" dirty="0">
                <a:solidFill>
                  <a:schemeClr val="bg1"/>
                </a:solidFill>
              </a:rPr>
              <a:t> </a:t>
            </a:r>
            <a:r>
              <a:rPr lang="en-US" sz="2800" dirty="0" err="1">
                <a:solidFill>
                  <a:schemeClr val="bg1"/>
                </a:solidFill>
              </a:rPr>
              <a:t>ili</a:t>
            </a:r>
            <a:r>
              <a:rPr lang="en-US" sz="2800" dirty="0">
                <a:solidFill>
                  <a:schemeClr val="bg1"/>
                </a:solidFill>
              </a:rPr>
              <a:t> </a:t>
            </a:r>
            <a:r>
              <a:rPr lang="en-US" sz="2800" dirty="0" err="1">
                <a:solidFill>
                  <a:schemeClr val="bg1"/>
                </a:solidFill>
              </a:rPr>
              <a:t>kunić</a:t>
            </a:r>
            <a:r>
              <a:rPr lang="en-US" sz="2800" dirty="0">
                <a:solidFill>
                  <a:schemeClr val="bg1"/>
                </a:solidFill>
              </a:rPr>
              <a:t> </a:t>
            </a:r>
            <a:r>
              <a:rPr lang="en-US" sz="2800" dirty="0" err="1">
                <a:solidFill>
                  <a:schemeClr val="bg1"/>
                </a:solidFill>
              </a:rPr>
              <a:t>slavan</a:t>
            </a:r>
            <a:r>
              <a:rPr lang="en-US" sz="2800" dirty="0">
                <a:solidFill>
                  <a:schemeClr val="bg1"/>
                </a:solidFill>
              </a:rPr>
              <a:t> </a:t>
            </a:r>
            <a:r>
              <a:rPr lang="en-US" sz="2800" dirty="0" err="1">
                <a:solidFill>
                  <a:schemeClr val="bg1"/>
                </a:solidFill>
              </a:rPr>
              <a:t>po</a:t>
            </a:r>
            <a:r>
              <a:rPr lang="en-US" sz="2800" dirty="0">
                <a:solidFill>
                  <a:schemeClr val="bg1"/>
                </a:solidFill>
              </a:rPr>
              <a:t> </a:t>
            </a:r>
            <a:r>
              <a:rPr lang="en-US" sz="2800" dirty="0" err="1">
                <a:solidFill>
                  <a:schemeClr val="bg1"/>
                </a:solidFill>
              </a:rPr>
              <a:t>brbljavoj</a:t>
            </a:r>
            <a:r>
              <a:rPr lang="en-US" sz="2800" dirty="0">
                <a:solidFill>
                  <a:schemeClr val="bg1"/>
                </a:solidFill>
              </a:rPr>
              <a:t>, </a:t>
            </a:r>
            <a:r>
              <a:rPr lang="en-US" sz="2800" dirty="0" err="1">
                <a:solidFill>
                  <a:schemeClr val="bg1"/>
                </a:solidFill>
              </a:rPr>
              <a:t>bezbrižnoj</a:t>
            </a:r>
            <a:r>
              <a:rPr lang="en-US" sz="2800" dirty="0">
                <a:solidFill>
                  <a:schemeClr val="bg1"/>
                </a:solidFill>
              </a:rPr>
              <a:t> </a:t>
            </a:r>
            <a:r>
              <a:rPr lang="en-US" sz="2800" dirty="0" err="1">
                <a:solidFill>
                  <a:schemeClr val="bg1"/>
                </a:solidFill>
              </a:rPr>
              <a:t>ličnosti</a:t>
            </a:r>
            <a:r>
              <a:rPr lang="en-US" sz="2800" dirty="0">
                <a:solidFill>
                  <a:schemeClr val="bg1"/>
                </a:solidFill>
              </a:rPr>
              <a:t>, </a:t>
            </a:r>
            <a:r>
              <a:rPr lang="en-US" sz="2800" dirty="0" err="1">
                <a:solidFill>
                  <a:schemeClr val="bg1"/>
                </a:solidFill>
              </a:rPr>
              <a:t>izraženu</a:t>
            </a:r>
            <a:r>
              <a:rPr lang="en-US" sz="2800" dirty="0">
                <a:solidFill>
                  <a:schemeClr val="bg1"/>
                </a:solidFill>
              </a:rPr>
              <a:t> </a:t>
            </a:r>
            <a:r>
              <a:rPr lang="en-US" sz="2800" dirty="0" err="1">
                <a:solidFill>
                  <a:schemeClr val="bg1"/>
                </a:solidFill>
              </a:rPr>
              <a:t>njujorškom</a:t>
            </a:r>
            <a:r>
              <a:rPr lang="en-US" sz="2800" dirty="0">
                <a:solidFill>
                  <a:schemeClr val="bg1"/>
                </a:solidFill>
              </a:rPr>
              <a:t> </a:t>
            </a:r>
            <a:r>
              <a:rPr lang="en-US" sz="2800" dirty="0" err="1">
                <a:solidFill>
                  <a:schemeClr val="bg1"/>
                </a:solidFill>
              </a:rPr>
              <a:t>naglasku</a:t>
            </a:r>
            <a:r>
              <a:rPr lang="en-US" sz="2800" dirty="0">
                <a:solidFill>
                  <a:schemeClr val="bg1"/>
                </a:solidFill>
              </a:rPr>
              <a:t>, </a:t>
            </a:r>
            <a:r>
              <a:rPr lang="en-US" sz="2800" dirty="0" err="1">
                <a:solidFill>
                  <a:schemeClr val="bg1"/>
                </a:solidFill>
              </a:rPr>
              <a:t>portretu</a:t>
            </a:r>
            <a:r>
              <a:rPr lang="en-US" sz="2800" dirty="0">
                <a:solidFill>
                  <a:schemeClr val="bg1"/>
                </a:solidFill>
              </a:rPr>
              <a:t> </a:t>
            </a:r>
            <a:r>
              <a:rPr lang="en-US" sz="2800" dirty="0" err="1" smtClean="0">
                <a:solidFill>
                  <a:schemeClr val="bg1"/>
                </a:solidFill>
              </a:rPr>
              <a:t>vragolana</a:t>
            </a:r>
            <a:r>
              <a:rPr lang="sr-Latn-RS" sz="2800" dirty="0" smtClean="0">
                <a:solidFill>
                  <a:schemeClr val="bg1"/>
                </a:solidFill>
              </a:rPr>
              <a:t>.</a:t>
            </a:r>
            <a:endParaRPr lang="en-US" sz="2800" dirty="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936" y="4510610"/>
            <a:ext cx="3200400" cy="22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Image result for bugs bunny killing sc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4882" y="4661565"/>
            <a:ext cx="2343150" cy="19221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114" y="5021872"/>
            <a:ext cx="25908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21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56" y="277866"/>
            <a:ext cx="4345644" cy="627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53000" y="660933"/>
            <a:ext cx="6781800" cy="5509200"/>
          </a:xfrm>
          <a:prstGeom prst="rect">
            <a:avLst/>
          </a:prstGeom>
          <a:noFill/>
        </p:spPr>
        <p:txBody>
          <a:bodyPr wrap="square" rtlCol="0">
            <a:spAutoFit/>
          </a:bodyPr>
          <a:lstStyle/>
          <a:p>
            <a:r>
              <a:rPr lang="sr-Latn-RS" sz="3200" b="1" dirty="0" smtClean="0">
                <a:solidFill>
                  <a:schemeClr val="bg1"/>
                </a:solidFill>
              </a:rPr>
              <a:t>Patak Dača</a:t>
            </a:r>
          </a:p>
          <a:p>
            <a:r>
              <a:rPr lang="vi-VN" sz="3200" b="1" dirty="0" smtClean="0">
                <a:solidFill>
                  <a:schemeClr val="bg1"/>
                </a:solidFill>
              </a:rPr>
              <a:t>Animirani </a:t>
            </a:r>
            <a:r>
              <a:rPr lang="vi-VN" sz="3200" b="1" dirty="0">
                <a:solidFill>
                  <a:schemeClr val="bg1"/>
                </a:solidFill>
              </a:rPr>
              <a:t>lik iz crtanih filmova kompanije Vorner braders.</a:t>
            </a:r>
          </a:p>
          <a:p>
            <a:r>
              <a:rPr lang="vi-VN" sz="3200" b="1" dirty="0">
                <a:solidFill>
                  <a:schemeClr val="bg1"/>
                </a:solidFill>
              </a:rPr>
              <a:t>Dača je takođe jedan od crtanih likova koga je najteže definisati. Svaki animator studija Vornera brosa je dodao nešto svoje ovom neobičnom patku; on je u jednom crtaću suludi zloća, dok je u drugom pohlepni tragač za slavom i </a:t>
            </a:r>
            <a:r>
              <a:rPr lang="vi-VN" sz="3200" b="1" dirty="0" smtClean="0">
                <a:solidFill>
                  <a:schemeClr val="bg1"/>
                </a:solidFill>
              </a:rPr>
              <a:t>bogatstvom</a:t>
            </a:r>
            <a:r>
              <a:rPr lang="sr-Latn-R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261404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4953000" cy="4524315"/>
          </a:xfrm>
          <a:prstGeom prst="rect">
            <a:avLst/>
          </a:prstGeom>
          <a:noFill/>
        </p:spPr>
        <p:txBody>
          <a:bodyPr wrap="square" rtlCol="0">
            <a:spAutoFit/>
          </a:bodyPr>
          <a:lstStyle/>
          <a:p>
            <a:r>
              <a:rPr lang="sr-Latn-RS" sz="3200" b="1" dirty="0" smtClean="0">
                <a:solidFill>
                  <a:schemeClr val="bg1"/>
                </a:solidFill>
              </a:rPr>
              <a:t>Miki Maus</a:t>
            </a:r>
          </a:p>
          <a:p>
            <a:r>
              <a:rPr lang="sr-Latn-RS" sz="3200" dirty="0" smtClean="0">
                <a:solidFill>
                  <a:schemeClr val="bg1"/>
                </a:solidFill>
              </a:rPr>
              <a:t>Je jedna od najpoznatijih Diznijevih animiranih crtanih filmova. Jedna od scena u ovom crtanom prikazuje Daisy patku kako pokusava da se ubije i prikazano je 6 različitih načina za to.</a:t>
            </a:r>
            <a:endParaRPr lang="en-US" sz="32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0617"/>
            <a:ext cx="6019800"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67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95943"/>
            <a:ext cx="12039600" cy="1200329"/>
          </a:xfrm>
          <a:prstGeom prst="rect">
            <a:avLst/>
          </a:prstGeom>
          <a:noFill/>
        </p:spPr>
        <p:txBody>
          <a:bodyPr wrap="square" rtlCol="0">
            <a:spAutoFit/>
          </a:bodyPr>
          <a:lstStyle/>
          <a:p>
            <a:pPr algn="ctr"/>
            <a:r>
              <a:rPr lang="sr-Latn-RS" sz="7200" dirty="0" smtClean="0">
                <a:solidFill>
                  <a:schemeClr val="bg1"/>
                </a:solidFill>
                <a:latin typeface="Algerian" pitchFamily="82" charset="0"/>
              </a:rPr>
              <a:t>Pepeljuga</a:t>
            </a:r>
            <a:endParaRPr lang="en-US" sz="7200" dirty="0">
              <a:solidFill>
                <a:schemeClr val="bg1"/>
              </a:solidFill>
              <a:latin typeface="Algerian" pitchFamily="82" charset="0"/>
            </a:endParaRPr>
          </a:p>
        </p:txBody>
      </p:sp>
      <p:sp>
        <p:nvSpPr>
          <p:cNvPr id="3" name="TextBox 2"/>
          <p:cNvSpPr txBox="1"/>
          <p:nvPr/>
        </p:nvSpPr>
        <p:spPr>
          <a:xfrm>
            <a:off x="0" y="1743521"/>
            <a:ext cx="7577764" cy="5016758"/>
          </a:xfrm>
          <a:prstGeom prst="rect">
            <a:avLst/>
          </a:prstGeom>
          <a:noFill/>
        </p:spPr>
        <p:txBody>
          <a:bodyPr wrap="square" rtlCol="0">
            <a:spAutoFit/>
          </a:bodyPr>
          <a:lstStyle/>
          <a:p>
            <a:r>
              <a:rPr lang="sr-Latn-RS" sz="3200" dirty="0" smtClean="0">
                <a:solidFill>
                  <a:schemeClr val="bg1"/>
                </a:solidFill>
              </a:rPr>
              <a:t>Pepeljuga ima preko tri stotine verzija a najoznatija je očišćena od svih nemilih scena. Medjutim, prva verzija braće Grim je slična najstarijim: u njoj maćeha tera ćerke da iseku nožne prste da bi im cipela pristajala, na kraju su kažnjene tako što su im golubovi iskopali oči.</a:t>
            </a:r>
          </a:p>
          <a:p>
            <a:r>
              <a:rPr lang="sr-Latn-RS" sz="3200" dirty="0" smtClean="0">
                <a:solidFill>
                  <a:schemeClr val="bg1"/>
                </a:solidFill>
              </a:rPr>
              <a:t>Ova bajka pokazuje mladim devojčicama da ne mogu ništa same da postignu, da moraju da  budu savršene.</a:t>
            </a:r>
            <a:endParaRPr lang="en-US" sz="3200" dirty="0">
              <a:solidFill>
                <a:schemeClr val="bg1"/>
              </a:solidFill>
            </a:endParaRPr>
          </a:p>
        </p:txBody>
      </p:sp>
      <p:pic>
        <p:nvPicPr>
          <p:cNvPr id="4098" name="Picture 2" descr="Image result for pepelju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764" y="1743521"/>
            <a:ext cx="461423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8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2308324"/>
          </a:xfrm>
          <a:prstGeom prst="rect">
            <a:avLst/>
          </a:prstGeom>
          <a:noFill/>
        </p:spPr>
        <p:txBody>
          <a:bodyPr wrap="square" rtlCol="0">
            <a:spAutoFit/>
          </a:bodyPr>
          <a:lstStyle/>
          <a:p>
            <a:pPr algn="ctr"/>
            <a:r>
              <a:rPr lang="sr-Latn-RS" sz="7200" dirty="0" smtClean="0">
                <a:solidFill>
                  <a:schemeClr val="bg1"/>
                </a:solidFill>
                <a:latin typeface="Algerian" pitchFamily="82" charset="0"/>
              </a:rPr>
              <a:t>Snežana i sedam patuljaka</a:t>
            </a:r>
            <a:endParaRPr lang="en-US" sz="7200" dirty="0">
              <a:solidFill>
                <a:schemeClr val="bg1"/>
              </a:solidFill>
              <a:latin typeface="Algerian" pitchFamily="82" charset="0"/>
            </a:endParaRPr>
          </a:p>
        </p:txBody>
      </p:sp>
      <p:sp>
        <p:nvSpPr>
          <p:cNvPr id="6" name="TextBox 5"/>
          <p:cNvSpPr txBox="1"/>
          <p:nvPr/>
        </p:nvSpPr>
        <p:spPr>
          <a:xfrm>
            <a:off x="228600" y="2667000"/>
            <a:ext cx="6106886" cy="3539430"/>
          </a:xfrm>
          <a:prstGeom prst="rect">
            <a:avLst/>
          </a:prstGeom>
          <a:noFill/>
        </p:spPr>
        <p:txBody>
          <a:bodyPr wrap="square" rtlCol="0">
            <a:spAutoFit/>
          </a:bodyPr>
          <a:lstStyle/>
          <a:p>
            <a:r>
              <a:rPr lang="sr-Latn-RS" sz="3200" dirty="0">
                <a:solidFill>
                  <a:schemeClr val="bg1"/>
                </a:solidFill>
                <a:latin typeface="Calibri" pitchFamily="34" charset="0"/>
              </a:rPr>
              <a:t>~</a:t>
            </a:r>
            <a:r>
              <a:rPr lang="sr-Latn-RS" sz="3200" dirty="0" smtClean="0">
                <a:solidFill>
                  <a:schemeClr val="bg1"/>
                </a:solidFill>
                <a:latin typeface="Calibri" pitchFamily="34" charset="0"/>
              </a:rPr>
              <a:t>Jedna od najpoznatijih bajki, Snežana i sedam patuljaka napisala su braća Grim 1812. godine. Kao i u svim bajkama i u ovoj postoje skrivene poruke: magično ogledalo, otrovna jabuka, stakleni sanduk, zla kraljica, itd. </a:t>
            </a:r>
            <a:endParaRPr lang="en-US" sz="3200" dirty="0">
              <a:solidFill>
                <a:schemeClr val="bg1"/>
              </a:solidFill>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222" y="2667000"/>
            <a:ext cx="5412378" cy="399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94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8" y="2667000"/>
            <a:ext cx="12224657" cy="1569660"/>
          </a:xfrm>
          <a:prstGeom prst="rect">
            <a:avLst/>
          </a:prstGeom>
          <a:solidFill>
            <a:schemeClr val="bg1"/>
          </a:solidFill>
        </p:spPr>
        <p:txBody>
          <a:bodyPr wrap="square" rtlCol="0">
            <a:spAutoFit/>
          </a:bodyPr>
          <a:lstStyle/>
          <a:p>
            <a:pPr algn="ctr"/>
            <a:r>
              <a:rPr lang="sr-Latn-RS" sz="9600" b="1" dirty="0" smtClean="0">
                <a:solidFill>
                  <a:srgbClr val="7E267A"/>
                </a:solidFill>
              </a:rPr>
              <a:t>HVALA NA PAŽNJI!</a:t>
            </a:r>
            <a:endParaRPr lang="en-US" sz="9600" b="1" dirty="0">
              <a:solidFill>
                <a:srgbClr val="7E267A"/>
              </a:solidFill>
            </a:endParaRPr>
          </a:p>
        </p:txBody>
      </p:sp>
    </p:spTree>
    <p:extLst>
      <p:ext uri="{BB962C8B-B14F-4D97-AF65-F5344CB8AC3E}">
        <p14:creationId xmlns:p14="http://schemas.microsoft.com/office/powerpoint/2010/main" val="103724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33400"/>
            <a:ext cx="6172200" cy="5940088"/>
          </a:xfrm>
          <a:prstGeom prst="rect">
            <a:avLst/>
          </a:prstGeom>
          <a:noFill/>
        </p:spPr>
        <p:txBody>
          <a:bodyPr wrap="square" rtlCol="0">
            <a:spAutoFit/>
          </a:bodyPr>
          <a:lstStyle/>
          <a:p>
            <a:pPr algn="ctr"/>
            <a:r>
              <a:rPr lang="sr-Latn-RS" sz="7200" b="1" dirty="0" smtClean="0">
                <a:solidFill>
                  <a:schemeClr val="bg1"/>
                </a:solidFill>
                <a:latin typeface="Algerian" pitchFamily="82" charset="0"/>
              </a:rPr>
              <a:t>SADRŽAJ:</a:t>
            </a:r>
          </a:p>
          <a:p>
            <a:pPr algn="ctr"/>
            <a:r>
              <a:rPr lang="sr-Latn-RS" sz="4400" dirty="0" smtClean="0">
                <a:solidFill>
                  <a:schemeClr val="bg1"/>
                </a:solidFill>
                <a:latin typeface="Calibri" pitchFamily="34" charset="0"/>
              </a:rPr>
              <a:t>1.Knjiga o džungli</a:t>
            </a:r>
          </a:p>
          <a:p>
            <a:pPr algn="ctr"/>
            <a:r>
              <a:rPr lang="sr-Latn-RS" sz="4400" dirty="0" smtClean="0">
                <a:solidFill>
                  <a:schemeClr val="bg1"/>
                </a:solidFill>
                <a:latin typeface="Calibri" pitchFamily="34" charset="0"/>
              </a:rPr>
              <a:t>2.Tajna didz-a</a:t>
            </a:r>
          </a:p>
          <a:p>
            <a:pPr algn="ctr"/>
            <a:r>
              <a:rPr lang="sr-Latn-RS" sz="4400" dirty="0" smtClean="0">
                <a:solidFill>
                  <a:schemeClr val="bg1"/>
                </a:solidFill>
                <a:latin typeface="Calibri" pitchFamily="34" charset="0"/>
              </a:rPr>
              <a:t>3.Razbijač Ralf</a:t>
            </a:r>
          </a:p>
          <a:p>
            <a:pPr algn="ctr"/>
            <a:r>
              <a:rPr lang="sr-Latn-RS" sz="4400" dirty="0" smtClean="0">
                <a:solidFill>
                  <a:schemeClr val="bg1"/>
                </a:solidFill>
                <a:latin typeface="Calibri" pitchFamily="34" charset="0"/>
              </a:rPr>
              <a:t>4.Alisa u zemlji čuda</a:t>
            </a:r>
          </a:p>
          <a:p>
            <a:pPr algn="ctr"/>
            <a:r>
              <a:rPr lang="sr-Latn-RS" sz="4400" dirty="0" smtClean="0">
                <a:solidFill>
                  <a:schemeClr val="bg1"/>
                </a:solidFill>
                <a:latin typeface="Calibri" pitchFamily="34" charset="0"/>
              </a:rPr>
              <a:t>5.Kralj lavova</a:t>
            </a:r>
          </a:p>
          <a:p>
            <a:pPr algn="ctr"/>
            <a:r>
              <a:rPr lang="sr-Latn-RS" sz="4400" dirty="0" smtClean="0">
                <a:solidFill>
                  <a:schemeClr val="bg1"/>
                </a:solidFill>
                <a:latin typeface="Calibri" pitchFamily="34" charset="0"/>
              </a:rPr>
              <a:t>6.Motiv samoubistva</a:t>
            </a:r>
          </a:p>
          <a:p>
            <a:pPr algn="ctr"/>
            <a:r>
              <a:rPr lang="sr-Latn-RS" sz="4400" dirty="0" smtClean="0">
                <a:solidFill>
                  <a:schemeClr val="bg1"/>
                </a:solidFill>
                <a:latin typeface="Calibri" pitchFamily="34" charset="0"/>
              </a:rPr>
              <a:t>7.Pepeljuga</a:t>
            </a:r>
          </a:p>
        </p:txBody>
      </p:sp>
    </p:spTree>
    <p:extLst>
      <p:ext uri="{BB962C8B-B14F-4D97-AF65-F5344CB8AC3E}">
        <p14:creationId xmlns:p14="http://schemas.microsoft.com/office/powerpoint/2010/main" val="13792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p:nvPr/>
        </p:nvSpPr>
        <p:spPr>
          <a:xfrm>
            <a:off x="430950" y="206125"/>
            <a:ext cx="9350100" cy="21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Latn-RS" sz="7200" dirty="0">
                <a:solidFill>
                  <a:srgbClr val="FFFFFF"/>
                </a:solidFill>
                <a:latin typeface="Algerian"/>
                <a:ea typeface="Algerian"/>
                <a:cs typeface="Algerian"/>
                <a:sym typeface="Algerian"/>
              </a:rPr>
              <a:t>CRTANI FILMOVI:</a:t>
            </a:r>
            <a:endParaRPr sz="7200" dirty="0">
              <a:solidFill>
                <a:srgbClr val="FFFFFF"/>
              </a:solidFill>
              <a:latin typeface="Algerian"/>
              <a:ea typeface="Algerian"/>
              <a:cs typeface="Algerian"/>
              <a:sym typeface="Algerian"/>
            </a:endParaRPr>
          </a:p>
        </p:txBody>
      </p:sp>
      <p:sp>
        <p:nvSpPr>
          <p:cNvPr id="151" name="Google Shape;151;p20"/>
          <p:cNvSpPr txBox="1"/>
          <p:nvPr/>
        </p:nvSpPr>
        <p:spPr>
          <a:xfrm>
            <a:off x="430950" y="1573975"/>
            <a:ext cx="9350100" cy="30729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rgbClr val="FFFFFF"/>
              </a:buClr>
              <a:buSzPts val="3200"/>
              <a:buFont typeface="Calibri"/>
              <a:buChar char="●"/>
            </a:pPr>
            <a:r>
              <a:rPr lang="sr-Latn-RS" sz="3200" dirty="0">
                <a:solidFill>
                  <a:srgbClr val="FFFFFF"/>
                </a:solidFill>
                <a:latin typeface="Calibri"/>
                <a:ea typeface="Calibri"/>
                <a:cs typeface="Calibri"/>
                <a:sym typeface="Calibri"/>
              </a:rPr>
              <a:t>Crtani ili animirani film je vid filmske umetnosti.Crtani filmovi su najčešće namenjeni mlađoj populaciji,stoga bi trebali biti primereni za njihov uzrast,međutim nekada se mogu naći nepoželjni sadržaji,skrivene poruke itd...</a:t>
            </a:r>
            <a:endParaRPr sz="3200" dirty="0">
              <a:solidFill>
                <a:srgbClr val="FFFFFF"/>
              </a:solidFill>
              <a:latin typeface="Calibri"/>
              <a:ea typeface="Calibri"/>
              <a:cs typeface="Calibri"/>
              <a:sym typeface="Calibri"/>
            </a:endParaRPr>
          </a:p>
        </p:txBody>
      </p:sp>
      <p:pic>
        <p:nvPicPr>
          <p:cNvPr id="152" name="Google Shape;152;p20"/>
          <p:cNvPicPr preferRelativeResize="0"/>
          <p:nvPr/>
        </p:nvPicPr>
        <p:blipFill>
          <a:blip r:embed="rId3">
            <a:alphaModFix/>
          </a:blip>
          <a:stretch>
            <a:fillRect/>
          </a:stretch>
        </p:blipFill>
        <p:spPr>
          <a:xfrm>
            <a:off x="9481275" y="693300"/>
            <a:ext cx="2405925" cy="2955776"/>
          </a:xfrm>
          <a:prstGeom prst="rect">
            <a:avLst/>
          </a:prstGeom>
          <a:noFill/>
          <a:ln>
            <a:noFill/>
          </a:ln>
        </p:spPr>
      </p:pic>
      <p:pic>
        <p:nvPicPr>
          <p:cNvPr id="153" name="Google Shape;153;p20"/>
          <p:cNvPicPr preferRelativeResize="0"/>
          <p:nvPr/>
        </p:nvPicPr>
        <p:blipFill>
          <a:blip r:embed="rId4">
            <a:alphaModFix/>
          </a:blip>
          <a:stretch>
            <a:fillRect/>
          </a:stretch>
        </p:blipFill>
        <p:spPr>
          <a:xfrm>
            <a:off x="695800" y="4417200"/>
            <a:ext cx="3613875" cy="2136000"/>
          </a:xfrm>
          <a:prstGeom prst="rect">
            <a:avLst/>
          </a:prstGeom>
          <a:noFill/>
          <a:ln>
            <a:noFill/>
          </a:ln>
        </p:spPr>
      </p:pic>
      <p:pic>
        <p:nvPicPr>
          <p:cNvPr id="154" name="Google Shape;154;p20"/>
          <p:cNvPicPr preferRelativeResize="0"/>
          <p:nvPr/>
        </p:nvPicPr>
        <p:blipFill>
          <a:blip r:embed="rId5">
            <a:alphaModFix/>
          </a:blip>
          <a:stretch>
            <a:fillRect/>
          </a:stretch>
        </p:blipFill>
        <p:spPr>
          <a:xfrm>
            <a:off x="5867400" y="4461550"/>
            <a:ext cx="3613875" cy="20473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167595" y="315438"/>
            <a:ext cx="11614954" cy="14658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7200"/>
              <a:buFont typeface="Algerian"/>
              <a:buNone/>
            </a:pPr>
            <a:r>
              <a:rPr lang="sr-Latn-RS" sz="7200">
                <a:latin typeface="Algerian"/>
                <a:ea typeface="Algerian"/>
                <a:cs typeface="Algerian"/>
                <a:sym typeface="Algerian"/>
              </a:rPr>
              <a:t>KNJIGA O DŽUNGLI:</a:t>
            </a:r>
            <a:endParaRPr/>
          </a:p>
        </p:txBody>
      </p:sp>
      <p:sp>
        <p:nvSpPr>
          <p:cNvPr id="160" name="Google Shape;160;p21"/>
          <p:cNvSpPr txBox="1">
            <a:spLocks noGrp="1"/>
          </p:cNvSpPr>
          <p:nvPr>
            <p:ph type="body" idx="1"/>
          </p:nvPr>
        </p:nvSpPr>
        <p:spPr>
          <a:xfrm>
            <a:off x="19465" y="1781300"/>
            <a:ext cx="7329630" cy="5076700"/>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3200"/>
              <a:buChar char="•"/>
            </a:pPr>
            <a:r>
              <a:rPr lang="sr-Latn-RS" sz="3200" b="0" i="0" dirty="0">
                <a:latin typeface="Overlock"/>
                <a:ea typeface="Overlock"/>
                <a:cs typeface="Overlock"/>
                <a:sym typeface="Overlock"/>
              </a:rPr>
              <a:t>Ovaj crtani može da se posmatra kao velika metafora za britansko viđenje Indije sa Moglijem u ulozi Britana i životinjama u ulozi Indijaca. Mogli na kraju ostavlja životinje koje su ga odgajale da bi bio sa ljudima. Poruka je: drži se svojih i ne mešaj se sa onima koji nisu tvoja vrsta. To je realnost i današnje Indije i sistema kasti.</a:t>
            </a:r>
            <a:endParaRPr sz="3200" dirty="0">
              <a:latin typeface="Overlock"/>
              <a:ea typeface="Overlock"/>
              <a:cs typeface="Overlock"/>
              <a:sym typeface="Overlock"/>
            </a:endParaRPr>
          </a:p>
        </p:txBody>
      </p:sp>
      <p:pic>
        <p:nvPicPr>
          <p:cNvPr id="161" name="Google Shape;161;p21"/>
          <p:cNvPicPr preferRelativeResize="0"/>
          <p:nvPr/>
        </p:nvPicPr>
        <p:blipFill rotWithShape="1">
          <a:blip r:embed="rId3">
            <a:alphaModFix/>
          </a:blip>
          <a:srcRect/>
          <a:stretch/>
        </p:blipFill>
        <p:spPr>
          <a:xfrm>
            <a:off x="8457784" y="1373546"/>
            <a:ext cx="3566621" cy="516901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278329" y="204107"/>
            <a:ext cx="11745438" cy="186176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7200"/>
              <a:buFont typeface="Algerian"/>
              <a:buNone/>
            </a:pPr>
            <a:r>
              <a:rPr lang="sr-Latn-RS" sz="7200">
                <a:latin typeface="Algerian"/>
                <a:ea typeface="Algerian"/>
                <a:cs typeface="Algerian"/>
                <a:sym typeface="Algerian"/>
              </a:rPr>
              <a:t>TAJNA DIDZ-A:</a:t>
            </a:r>
            <a:endParaRPr/>
          </a:p>
        </p:txBody>
      </p:sp>
      <p:sp>
        <p:nvSpPr>
          <p:cNvPr id="167" name="Google Shape;167;p22"/>
          <p:cNvSpPr txBox="1">
            <a:spLocks noGrp="1"/>
          </p:cNvSpPr>
          <p:nvPr>
            <p:ph type="body" idx="1"/>
          </p:nvPr>
        </p:nvSpPr>
        <p:spPr>
          <a:xfrm>
            <a:off x="278329" y="1688524"/>
            <a:ext cx="8312726" cy="4965370"/>
          </a:xfrm>
          <a:prstGeom prst="rect">
            <a:avLst/>
          </a:prstGeom>
          <a:noFill/>
          <a:ln>
            <a:noFill/>
          </a:ln>
        </p:spPr>
        <p:txBody>
          <a:bodyPr spcFirstLastPara="1" wrap="square" lIns="91425" tIns="45700" rIns="91425" bIns="45700" anchor="ctr" anchorCtr="0">
            <a:noAutofit/>
          </a:bodyPr>
          <a:lstStyle/>
          <a:p>
            <a:pPr marL="285750" lvl="0" indent="-285750" algn="l" rtl="0">
              <a:lnSpc>
                <a:spcPct val="90000"/>
              </a:lnSpc>
              <a:spcBef>
                <a:spcPts val="0"/>
              </a:spcBef>
              <a:spcAft>
                <a:spcPts val="0"/>
              </a:spcAft>
              <a:buSzPts val="3200"/>
              <a:buChar char="•"/>
            </a:pPr>
            <a:r>
              <a:rPr lang="sr-Latn-RS" sz="3200" b="0" i="0">
                <a:latin typeface="Overlock"/>
                <a:ea typeface="Overlock"/>
                <a:cs typeface="Overlock"/>
                <a:sym typeface="Overlock"/>
              </a:rPr>
              <a:t>Crtani je jedno veliko upozorenje šta medicinska istraživanja zaista mogu da urade ako se osoba koja ih sprovodi zanese. originalnon ime crtanog filma je "The Secret of Nimh" pri čemu je "Nimh" skraćenica za "National Institute of Mental Health" odnosno Nacionalni institut mentalnog zdravlja. U samom crtanom filmu vide se scene u kojima se pacovima bodu igle u stomak tokom eksperimenata.</a:t>
            </a:r>
            <a:endParaRPr sz="3200">
              <a:latin typeface="Overlock"/>
              <a:ea typeface="Overlock"/>
              <a:cs typeface="Overlock"/>
              <a:sym typeface="Overlock"/>
            </a:endParaRPr>
          </a:p>
        </p:txBody>
      </p:sp>
      <p:pic>
        <p:nvPicPr>
          <p:cNvPr id="168" name="Google Shape;168;p22"/>
          <p:cNvPicPr preferRelativeResize="0"/>
          <p:nvPr/>
        </p:nvPicPr>
        <p:blipFill rotWithShape="1">
          <a:blip r:embed="rId3">
            <a:alphaModFix/>
          </a:blip>
          <a:srcRect/>
          <a:stretch/>
        </p:blipFill>
        <p:spPr>
          <a:xfrm>
            <a:off x="8591055" y="1501248"/>
            <a:ext cx="3322616" cy="484809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223900" y="272885"/>
            <a:ext cx="11744202" cy="156407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7200"/>
              <a:buFont typeface="Algerian"/>
              <a:buNone/>
            </a:pPr>
            <a:r>
              <a:rPr lang="sr-Latn-RS" sz="7200">
                <a:latin typeface="Algerian"/>
                <a:ea typeface="Algerian"/>
                <a:cs typeface="Algerian"/>
                <a:sym typeface="Algerian"/>
              </a:rPr>
              <a:t>RAZBIJAČ RALF:</a:t>
            </a:r>
            <a:endParaRPr/>
          </a:p>
        </p:txBody>
      </p:sp>
      <p:sp>
        <p:nvSpPr>
          <p:cNvPr id="174" name="Google Shape;174;p23"/>
          <p:cNvSpPr txBox="1">
            <a:spLocks noGrp="1"/>
          </p:cNvSpPr>
          <p:nvPr>
            <p:ph type="body" idx="1"/>
          </p:nvPr>
        </p:nvSpPr>
        <p:spPr>
          <a:xfrm>
            <a:off x="223900" y="1805700"/>
            <a:ext cx="7923000" cy="4854000"/>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3200"/>
              <a:buChar char="•"/>
            </a:pPr>
            <a:r>
              <a:rPr lang="sr-Latn-RS" sz="3200" b="0" i="0">
                <a:latin typeface="Overlock"/>
                <a:ea typeface="Overlock"/>
                <a:cs typeface="Overlock"/>
                <a:sym typeface="Overlock"/>
              </a:rPr>
              <a:t>U svetu video igara nije zapravo važno da li želiš da budeš heroj ili seljak, važno je da svako odigra svoju ulogu". Poruka je dvostruka i nije nimalo naivna. Prvo, nameće se ideja da pozicija u kojoj se nalazite vaša i samim tim ne možete da je menjate, čak iako vam ne odgovara i drugo nameće se ideja da čak i neko ko je loš može biti dobar samo zbog pozicije u kojoj se nalazi.</a:t>
            </a:r>
            <a:endParaRPr sz="3200">
              <a:latin typeface="Overlock"/>
              <a:ea typeface="Overlock"/>
              <a:cs typeface="Overlock"/>
              <a:sym typeface="Overlock"/>
            </a:endParaRPr>
          </a:p>
        </p:txBody>
      </p:sp>
      <p:pic>
        <p:nvPicPr>
          <p:cNvPr id="175" name="Google Shape;175;p23"/>
          <p:cNvPicPr preferRelativeResize="0"/>
          <p:nvPr/>
        </p:nvPicPr>
        <p:blipFill rotWithShape="1">
          <a:blip r:embed="rId3">
            <a:alphaModFix/>
          </a:blip>
          <a:srcRect/>
          <a:stretch/>
        </p:blipFill>
        <p:spPr>
          <a:xfrm>
            <a:off x="8294172" y="1880267"/>
            <a:ext cx="3695027" cy="470484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p:nvPr/>
        </p:nvSpPr>
        <p:spPr>
          <a:xfrm>
            <a:off x="313975" y="115675"/>
            <a:ext cx="10890300" cy="263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Latn-RS" sz="7200" b="1">
                <a:solidFill>
                  <a:srgbClr val="FFFFFF"/>
                </a:solidFill>
                <a:latin typeface="Algerian"/>
                <a:ea typeface="Algerian"/>
                <a:cs typeface="Algerian"/>
                <a:sym typeface="Algerian"/>
              </a:rPr>
              <a:t>ALISA U ZEMLJI ČUDA:</a:t>
            </a:r>
            <a:endParaRPr sz="7200" b="1">
              <a:solidFill>
                <a:srgbClr val="FFFFFF"/>
              </a:solidFill>
              <a:latin typeface="Algerian"/>
              <a:ea typeface="Algerian"/>
              <a:cs typeface="Algerian"/>
              <a:sym typeface="Algerian"/>
            </a:endParaRPr>
          </a:p>
        </p:txBody>
      </p:sp>
      <p:sp>
        <p:nvSpPr>
          <p:cNvPr id="181" name="Google Shape;181;p24"/>
          <p:cNvSpPr txBox="1"/>
          <p:nvPr/>
        </p:nvSpPr>
        <p:spPr>
          <a:xfrm>
            <a:off x="313975" y="1490375"/>
            <a:ext cx="7932300" cy="45939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rgbClr val="FFFFFF"/>
              </a:buClr>
              <a:buSzPts val="3200"/>
              <a:buFont typeface="Calibri"/>
              <a:buChar char="●"/>
            </a:pPr>
            <a:r>
              <a:rPr lang="sr-Latn-RS" sz="3200">
                <a:solidFill>
                  <a:srgbClr val="FFFFFF"/>
                </a:solidFill>
                <a:latin typeface="Calibri"/>
                <a:ea typeface="Calibri"/>
                <a:cs typeface="Calibri"/>
                <a:sym typeface="Calibri"/>
              </a:rPr>
              <a:t>Naime,preispitivanjem teksta kritičari su pronašli dosta “ginekoloških” metafora,pa su svako stavljanje ključa u bravu smatrali kao simbol koitusa.Smatra se da je ova knjiga inspirsana Dodžsonovim izletom sa prijateljem i tri devojčice.One su bile oduševljene tim iskustvom,tačnije sedele su u krilu svojih pratilaca,pa su one ustvari bile inspiracija Dodžsonu.</a:t>
            </a:r>
            <a:endParaRPr sz="3200">
              <a:latin typeface="Calibri"/>
              <a:ea typeface="Calibri"/>
              <a:cs typeface="Calibri"/>
              <a:sym typeface="Calibri"/>
            </a:endParaRPr>
          </a:p>
        </p:txBody>
      </p:sp>
      <p:pic>
        <p:nvPicPr>
          <p:cNvPr id="182" name="Google Shape;182;p24"/>
          <p:cNvPicPr preferRelativeResize="0"/>
          <p:nvPr/>
        </p:nvPicPr>
        <p:blipFill>
          <a:blip r:embed="rId3">
            <a:alphaModFix/>
          </a:blip>
          <a:stretch>
            <a:fillRect/>
          </a:stretch>
        </p:blipFill>
        <p:spPr>
          <a:xfrm>
            <a:off x="8428050" y="1340475"/>
            <a:ext cx="3611550" cy="264521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p:nvPr/>
        </p:nvSpPr>
        <p:spPr>
          <a:xfrm>
            <a:off x="93700" y="168675"/>
            <a:ext cx="7382700" cy="62208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rgbClr val="FFFFFF"/>
              </a:buClr>
              <a:buSzPts val="3200"/>
              <a:buFont typeface="Calibri"/>
              <a:buChar char="●"/>
            </a:pPr>
            <a:r>
              <a:rPr lang="sr-Latn-RS" sz="3200">
                <a:solidFill>
                  <a:srgbClr val="FFFFFF"/>
                </a:solidFill>
                <a:latin typeface="Calibri"/>
                <a:ea typeface="Calibri"/>
                <a:cs typeface="Calibri"/>
                <a:sym typeface="Calibri"/>
              </a:rPr>
              <a:t>Takođe smatra se da ima i motiva drogiranja.Od momenta kad glavna junakninja prolazi kroz zečiju grupu se ovo vidi kao ulazak u stanje izmenjene svesti,jer ona dospeva na svet gde životinje imaju ljudske osobine - što se smatra halucinacijom ili “tripovanjem” pod dejstvom droga.</a:t>
            </a:r>
            <a:endParaRPr sz="3200">
              <a:solidFill>
                <a:srgbClr val="FFFFFF"/>
              </a:solidFill>
              <a:latin typeface="Calibri"/>
              <a:ea typeface="Calibri"/>
              <a:cs typeface="Calibri"/>
              <a:sym typeface="Calibri"/>
            </a:endParaRPr>
          </a:p>
          <a:p>
            <a:pPr marL="457200" lvl="0" indent="-431800" algn="l" rtl="0">
              <a:spcBef>
                <a:spcPts val="0"/>
              </a:spcBef>
              <a:spcAft>
                <a:spcPts val="0"/>
              </a:spcAft>
              <a:buClr>
                <a:srgbClr val="FFFFFF"/>
              </a:buClr>
              <a:buSzPts val="3200"/>
              <a:buFont typeface="Calibri"/>
              <a:buChar char="●"/>
            </a:pPr>
            <a:r>
              <a:rPr lang="sr-Latn-RS" sz="3200">
                <a:solidFill>
                  <a:srgbClr val="FFFFFF"/>
                </a:solidFill>
                <a:latin typeface="Calibri"/>
                <a:ea typeface="Calibri"/>
                <a:cs typeface="Calibri"/>
                <a:sym typeface="Calibri"/>
              </a:rPr>
              <a:t>Zanimljivo je i to što je “Alisa u zemlji čuda” bila inspiracija za himnu narkomanskog hipi - pokreta tokom šezdesetih godina prošlog veka.</a:t>
            </a:r>
            <a:endParaRPr sz="3200">
              <a:solidFill>
                <a:srgbClr val="FFFFFF"/>
              </a:solidFill>
              <a:latin typeface="Calibri"/>
              <a:ea typeface="Calibri"/>
              <a:cs typeface="Calibri"/>
              <a:sym typeface="Calibri"/>
            </a:endParaRPr>
          </a:p>
          <a:p>
            <a:pPr marL="0" lvl="0" indent="0" algn="l" rtl="0">
              <a:spcBef>
                <a:spcPts val="0"/>
              </a:spcBef>
              <a:spcAft>
                <a:spcPts val="0"/>
              </a:spcAft>
              <a:buNone/>
            </a:pPr>
            <a:r>
              <a:rPr lang="sr-Latn-RS" sz="3200">
                <a:latin typeface="Calibri"/>
                <a:ea typeface="Calibri"/>
                <a:cs typeface="Calibri"/>
                <a:sym typeface="Calibri"/>
              </a:rPr>
              <a:t> </a:t>
            </a:r>
            <a:endParaRPr sz="3200">
              <a:latin typeface="Calibri"/>
              <a:ea typeface="Calibri"/>
              <a:cs typeface="Calibri"/>
              <a:sym typeface="Calibri"/>
            </a:endParaRPr>
          </a:p>
        </p:txBody>
      </p:sp>
      <p:pic>
        <p:nvPicPr>
          <p:cNvPr id="188" name="Google Shape;188;p25"/>
          <p:cNvPicPr preferRelativeResize="0"/>
          <p:nvPr/>
        </p:nvPicPr>
        <p:blipFill>
          <a:blip r:embed="rId3">
            <a:alphaModFix/>
          </a:blip>
          <a:stretch>
            <a:fillRect/>
          </a:stretch>
        </p:blipFill>
        <p:spPr>
          <a:xfrm>
            <a:off x="7926050" y="3663327"/>
            <a:ext cx="4103550" cy="2543523"/>
          </a:xfrm>
          <a:prstGeom prst="rect">
            <a:avLst/>
          </a:prstGeom>
          <a:noFill/>
          <a:ln>
            <a:noFill/>
          </a:ln>
        </p:spPr>
      </p:pic>
      <p:pic>
        <p:nvPicPr>
          <p:cNvPr id="189" name="Google Shape;189;p25"/>
          <p:cNvPicPr preferRelativeResize="0"/>
          <p:nvPr/>
        </p:nvPicPr>
        <p:blipFill>
          <a:blip r:embed="rId4">
            <a:alphaModFix/>
          </a:blip>
          <a:stretch>
            <a:fillRect/>
          </a:stretch>
        </p:blipFill>
        <p:spPr>
          <a:xfrm>
            <a:off x="7926050" y="489675"/>
            <a:ext cx="4103550" cy="23812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p:nvPr/>
        </p:nvSpPr>
        <p:spPr>
          <a:xfrm>
            <a:off x="871350" y="-131150"/>
            <a:ext cx="10062000" cy="2952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3200">
              <a:solidFill>
                <a:srgbClr val="FFFFFF"/>
              </a:solidFill>
              <a:latin typeface="Calibri"/>
              <a:ea typeface="Calibri"/>
              <a:cs typeface="Calibri"/>
              <a:sym typeface="Calibri"/>
            </a:endParaRPr>
          </a:p>
          <a:p>
            <a:pPr marL="457200" lvl="0" indent="-431800" algn="l" rtl="0">
              <a:spcBef>
                <a:spcPts val="0"/>
              </a:spcBef>
              <a:spcAft>
                <a:spcPts val="0"/>
              </a:spcAft>
              <a:buClr>
                <a:srgbClr val="FFFFFF"/>
              </a:buClr>
              <a:buSzPts val="3200"/>
              <a:buFont typeface="Calibri"/>
              <a:buChar char="●"/>
            </a:pPr>
            <a:r>
              <a:rPr lang="sr-Latn-RS" sz="3200">
                <a:solidFill>
                  <a:srgbClr val="FFFFFF"/>
                </a:solidFill>
                <a:latin typeface="Calibri"/>
                <a:ea typeface="Calibri"/>
                <a:cs typeface="Calibri"/>
                <a:sym typeface="Calibri"/>
              </a:rPr>
              <a:t>Takođe možemo uočiti da Alisa kada stigne u drugi svet,čudne stanovnike prilagođava sebi i svojoj kulturi,što predstavlja britanski odnos prema kolinijama.Ali i današnje ophođenje globalističkih sila u svetu.</a:t>
            </a:r>
            <a:endParaRPr sz="3200">
              <a:solidFill>
                <a:srgbClr val="FFFFFF"/>
              </a:solidFill>
              <a:latin typeface="Calibri"/>
              <a:ea typeface="Calibri"/>
              <a:cs typeface="Calibri"/>
              <a:sym typeface="Calibri"/>
            </a:endParaRPr>
          </a:p>
          <a:p>
            <a:pPr marL="457200" lvl="0" indent="0" algn="l" rtl="0">
              <a:spcBef>
                <a:spcPts val="0"/>
              </a:spcBef>
              <a:spcAft>
                <a:spcPts val="0"/>
              </a:spcAft>
              <a:buNone/>
            </a:pPr>
            <a:endParaRPr sz="3200">
              <a:solidFill>
                <a:srgbClr val="FFFFFF"/>
              </a:solidFill>
              <a:latin typeface="Calibri"/>
              <a:ea typeface="Calibri"/>
              <a:cs typeface="Calibri"/>
              <a:sym typeface="Calibri"/>
            </a:endParaRPr>
          </a:p>
        </p:txBody>
      </p:sp>
      <p:pic>
        <p:nvPicPr>
          <p:cNvPr id="195" name="Google Shape;195;p26"/>
          <p:cNvPicPr preferRelativeResize="0"/>
          <p:nvPr/>
        </p:nvPicPr>
        <p:blipFill>
          <a:blip r:embed="rId3">
            <a:alphaModFix/>
          </a:blip>
          <a:stretch>
            <a:fillRect/>
          </a:stretch>
        </p:blipFill>
        <p:spPr>
          <a:xfrm>
            <a:off x="2435875" y="2821450"/>
            <a:ext cx="6932951" cy="354142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beska">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831</Words>
  <Application>Microsoft Office PowerPoint</Application>
  <PresentationFormat>Widescreen</PresentationFormat>
  <Paragraphs>46</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Algerian</vt:lpstr>
      <vt:lpstr>Overlock</vt:lpstr>
      <vt:lpstr>Calibri</vt:lpstr>
      <vt:lpstr>Nebeska</vt:lpstr>
      <vt:lpstr>SKRIVENE PORUKE U CRTANIM FILMOVIMA</vt:lpstr>
      <vt:lpstr>PowerPoint Presentation</vt:lpstr>
      <vt:lpstr>PowerPoint Presentation</vt:lpstr>
      <vt:lpstr>KNJIGA O DŽUNGLI:</vt:lpstr>
      <vt:lpstr>TAJNA DIDZ-A:</vt:lpstr>
      <vt:lpstr>RAZBIJAČ RALF: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SKRIVENE PORUKE U CRTANIM FILMOVIMA</dc:title>
  <dc:creator>Dell_780</dc:creator>
  <cp:lastModifiedBy>Dušan Lukić</cp:lastModifiedBy>
  <cp:revision>13</cp:revision>
  <dcterms:modified xsi:type="dcterms:W3CDTF">2019-06-10T20:38:24Z</dcterms:modified>
</cp:coreProperties>
</file>