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90" r:id="rId4"/>
    <p:sldId id="291" r:id="rId5"/>
    <p:sldId id="300" r:id="rId6"/>
    <p:sldId id="301" r:id="rId7"/>
    <p:sldId id="302" r:id="rId8"/>
    <p:sldId id="303" r:id="rId9"/>
    <p:sldId id="304" r:id="rId10"/>
    <p:sldId id="257" r:id="rId11"/>
    <p:sldId id="258" r:id="rId12"/>
    <p:sldId id="259" r:id="rId13"/>
    <p:sldId id="294" r:id="rId14"/>
    <p:sldId id="260" r:id="rId15"/>
    <p:sldId id="292" r:id="rId16"/>
    <p:sldId id="293" r:id="rId17"/>
    <p:sldId id="261" r:id="rId18"/>
    <p:sldId id="295" r:id="rId19"/>
    <p:sldId id="297" r:id="rId20"/>
    <p:sldId id="296" r:id="rId21"/>
    <p:sldId id="298" r:id="rId22"/>
    <p:sldId id="299" r:id="rId23"/>
    <p:sldId id="263" r:id="rId24"/>
    <p:sldId id="264" r:id="rId25"/>
    <p:sldId id="266" r:id="rId26"/>
    <p:sldId id="265" r:id="rId27"/>
    <p:sldId id="282" r:id="rId28"/>
    <p:sldId id="283" r:id="rId29"/>
    <p:sldId id="284" r:id="rId30"/>
    <p:sldId id="285" r:id="rId31"/>
    <p:sldId id="286" r:id="rId32"/>
    <p:sldId id="287" r:id="rId33"/>
    <p:sldId id="288" r:id="rId34"/>
    <p:sldId id="289" r:id="rId35"/>
    <p:sldId id="281" r:id="rId36"/>
    <p:sldId id="267"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15023" autoAdjust="0"/>
    <p:restoredTop sz="94660"/>
  </p:normalViewPr>
  <p:slideViewPr>
    <p:cSldViewPr>
      <p:cViewPr varScale="1">
        <p:scale>
          <a:sx n="98" d="100"/>
          <a:sy n="98" d="100"/>
        </p:scale>
        <p:origin x="64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16-30 ГОД</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АУТОМОБИЛ</c:v>
                </c:pt>
                <c:pt idx="1">
                  <c:v>БИЦИКЛ</c:v>
                </c:pt>
                <c:pt idx="2">
                  <c:v>ПЕШКЕ</c:v>
                </c:pt>
                <c:pt idx="3">
                  <c:v>ДРУГО</c:v>
                </c:pt>
              </c:strCache>
            </c:strRef>
          </c:cat>
          <c:val>
            <c:numRef>
              <c:f>Sheet1!$B$2:$B$5</c:f>
              <c:numCache>
                <c:formatCode>General</c:formatCode>
                <c:ptCount val="4"/>
                <c:pt idx="0">
                  <c:v>3</c:v>
                </c:pt>
                <c:pt idx="1">
                  <c:v>12</c:v>
                </c:pt>
                <c:pt idx="2">
                  <c:v>2</c:v>
                </c:pt>
                <c:pt idx="3">
                  <c:v>4</c:v>
                </c:pt>
              </c:numCache>
            </c:numRef>
          </c:val>
          <c:extLst>
            <c:ext xmlns:c16="http://schemas.microsoft.com/office/drawing/2014/chart" uri="{C3380CC4-5D6E-409C-BE32-E72D297353CC}">
              <c16:uniqueId val="{00000000-E719-494A-92EB-FFFFEB71F69D}"/>
            </c:ext>
          </c:extLst>
        </c:ser>
        <c:ser>
          <c:idx val="1"/>
          <c:order val="1"/>
          <c:tx>
            <c:strRef>
              <c:f>Sheet1!$C$1</c:f>
              <c:strCache>
                <c:ptCount val="1"/>
                <c:pt idx="0">
                  <c:v>30-60 ГОД</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АУТОМОБИЛ</c:v>
                </c:pt>
                <c:pt idx="1">
                  <c:v>БИЦИКЛ</c:v>
                </c:pt>
                <c:pt idx="2">
                  <c:v>ПЕШКЕ</c:v>
                </c:pt>
                <c:pt idx="3">
                  <c:v>ДРУГО</c:v>
                </c:pt>
              </c:strCache>
            </c:strRef>
          </c:cat>
          <c:val>
            <c:numRef>
              <c:f>Sheet1!$C$2:$C$5</c:f>
              <c:numCache>
                <c:formatCode>General</c:formatCode>
                <c:ptCount val="4"/>
                <c:pt idx="0">
                  <c:v>17</c:v>
                </c:pt>
                <c:pt idx="1">
                  <c:v>12</c:v>
                </c:pt>
                <c:pt idx="2">
                  <c:v>1</c:v>
                </c:pt>
                <c:pt idx="3">
                  <c:v>2</c:v>
                </c:pt>
              </c:numCache>
            </c:numRef>
          </c:val>
          <c:extLst>
            <c:ext xmlns:c16="http://schemas.microsoft.com/office/drawing/2014/chart" uri="{C3380CC4-5D6E-409C-BE32-E72D297353CC}">
              <c16:uniqueId val="{00000001-E719-494A-92EB-FFFFEB71F69D}"/>
            </c:ext>
          </c:extLst>
        </c:ser>
        <c:ser>
          <c:idx val="2"/>
          <c:order val="2"/>
          <c:tx>
            <c:strRef>
              <c:f>Sheet1!$D$1</c:f>
              <c:strCache>
                <c:ptCount val="1"/>
                <c:pt idx="0">
                  <c:v>60+ ГОД</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АУТОМОБИЛ</c:v>
                </c:pt>
                <c:pt idx="1">
                  <c:v>БИЦИКЛ</c:v>
                </c:pt>
                <c:pt idx="2">
                  <c:v>ПЕШКЕ</c:v>
                </c:pt>
                <c:pt idx="3">
                  <c:v>ДРУГО</c:v>
                </c:pt>
              </c:strCache>
            </c:strRef>
          </c:cat>
          <c:val>
            <c:numRef>
              <c:f>Sheet1!$D$2:$D$5</c:f>
              <c:numCache>
                <c:formatCode>General</c:formatCode>
                <c:ptCount val="4"/>
                <c:pt idx="0">
                  <c:v>5</c:v>
                </c:pt>
                <c:pt idx="1">
                  <c:v>4</c:v>
                </c:pt>
                <c:pt idx="2">
                  <c:v>0</c:v>
                </c:pt>
                <c:pt idx="3">
                  <c:v>2</c:v>
                </c:pt>
              </c:numCache>
            </c:numRef>
          </c:val>
          <c:extLst>
            <c:ext xmlns:c16="http://schemas.microsoft.com/office/drawing/2014/chart" uri="{C3380CC4-5D6E-409C-BE32-E72D297353CC}">
              <c16:uniqueId val="{00000002-E719-494A-92EB-FFFFEB71F69D}"/>
            </c:ext>
          </c:extLst>
        </c:ser>
        <c:dLbls>
          <c:showLegendKey val="0"/>
          <c:showVal val="0"/>
          <c:showCatName val="0"/>
          <c:showSerName val="0"/>
          <c:showPercent val="0"/>
          <c:showBubbleSize val="0"/>
        </c:dLbls>
        <c:gapWidth val="150"/>
        <c:axId val="119255808"/>
        <c:axId val="119257344"/>
      </c:barChart>
      <c:catAx>
        <c:axId val="119255808"/>
        <c:scaling>
          <c:orientation val="minMax"/>
        </c:scaling>
        <c:delete val="0"/>
        <c:axPos val="b"/>
        <c:numFmt formatCode="General" sourceLinked="1"/>
        <c:majorTickMark val="out"/>
        <c:minorTickMark val="none"/>
        <c:tickLblPos val="nextTo"/>
        <c:crossAx val="119257344"/>
        <c:crosses val="autoZero"/>
        <c:auto val="1"/>
        <c:lblAlgn val="ctr"/>
        <c:lblOffset val="100"/>
        <c:noMultiLvlLbl val="0"/>
      </c:catAx>
      <c:valAx>
        <c:axId val="119257344"/>
        <c:scaling>
          <c:orientation val="minMax"/>
        </c:scaling>
        <c:delete val="0"/>
        <c:axPos val="l"/>
        <c:majorGridlines/>
        <c:numFmt formatCode="General" sourceLinked="1"/>
        <c:majorTickMark val="out"/>
        <c:minorTickMark val="none"/>
        <c:tickLblPos val="nextTo"/>
        <c:crossAx val="11925580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16-30 ГОД</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ДА</c:v>
                </c:pt>
                <c:pt idx="1">
                  <c:v>НЕ</c:v>
                </c:pt>
                <c:pt idx="2">
                  <c:v>ПОНЕКАД</c:v>
                </c:pt>
              </c:strCache>
            </c:strRef>
          </c:cat>
          <c:val>
            <c:numRef>
              <c:f>Sheet1!$B$2:$B$4</c:f>
              <c:numCache>
                <c:formatCode>General</c:formatCode>
                <c:ptCount val="3"/>
                <c:pt idx="0">
                  <c:v>18</c:v>
                </c:pt>
                <c:pt idx="1">
                  <c:v>2</c:v>
                </c:pt>
                <c:pt idx="2">
                  <c:v>1</c:v>
                </c:pt>
              </c:numCache>
            </c:numRef>
          </c:val>
          <c:extLst>
            <c:ext xmlns:c16="http://schemas.microsoft.com/office/drawing/2014/chart" uri="{C3380CC4-5D6E-409C-BE32-E72D297353CC}">
              <c16:uniqueId val="{00000000-D4E5-48CD-BB77-31AB835B2A79}"/>
            </c:ext>
          </c:extLst>
        </c:ser>
        <c:ser>
          <c:idx val="1"/>
          <c:order val="1"/>
          <c:tx>
            <c:strRef>
              <c:f>Sheet1!$C$1</c:f>
              <c:strCache>
                <c:ptCount val="1"/>
                <c:pt idx="0">
                  <c:v>30-60 ГОД</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ДА</c:v>
                </c:pt>
                <c:pt idx="1">
                  <c:v>НЕ</c:v>
                </c:pt>
                <c:pt idx="2">
                  <c:v>ПОНЕКАД</c:v>
                </c:pt>
              </c:strCache>
            </c:strRef>
          </c:cat>
          <c:val>
            <c:numRef>
              <c:f>Sheet1!$C$2:$C$4</c:f>
              <c:numCache>
                <c:formatCode>General</c:formatCode>
                <c:ptCount val="3"/>
                <c:pt idx="0">
                  <c:v>20</c:v>
                </c:pt>
                <c:pt idx="1">
                  <c:v>7</c:v>
                </c:pt>
                <c:pt idx="2">
                  <c:v>5</c:v>
                </c:pt>
              </c:numCache>
            </c:numRef>
          </c:val>
          <c:extLst>
            <c:ext xmlns:c16="http://schemas.microsoft.com/office/drawing/2014/chart" uri="{C3380CC4-5D6E-409C-BE32-E72D297353CC}">
              <c16:uniqueId val="{00000001-D4E5-48CD-BB77-31AB835B2A79}"/>
            </c:ext>
          </c:extLst>
        </c:ser>
        <c:ser>
          <c:idx val="2"/>
          <c:order val="2"/>
          <c:tx>
            <c:strRef>
              <c:f>Sheet1!$D$1</c:f>
              <c:strCache>
                <c:ptCount val="1"/>
                <c:pt idx="0">
                  <c:v>60+ ГОД</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ДА</c:v>
                </c:pt>
                <c:pt idx="1">
                  <c:v>НЕ</c:v>
                </c:pt>
                <c:pt idx="2">
                  <c:v>ПОНЕКАД</c:v>
                </c:pt>
              </c:strCache>
            </c:strRef>
          </c:cat>
          <c:val>
            <c:numRef>
              <c:f>Sheet1!$D$2:$D$4</c:f>
              <c:numCache>
                <c:formatCode>General</c:formatCode>
                <c:ptCount val="3"/>
                <c:pt idx="0">
                  <c:v>2</c:v>
                </c:pt>
                <c:pt idx="1">
                  <c:v>4</c:v>
                </c:pt>
                <c:pt idx="2">
                  <c:v>5</c:v>
                </c:pt>
              </c:numCache>
            </c:numRef>
          </c:val>
          <c:extLst>
            <c:ext xmlns:c16="http://schemas.microsoft.com/office/drawing/2014/chart" uri="{C3380CC4-5D6E-409C-BE32-E72D297353CC}">
              <c16:uniqueId val="{00000002-D4E5-48CD-BB77-31AB835B2A79}"/>
            </c:ext>
          </c:extLst>
        </c:ser>
        <c:dLbls>
          <c:showLegendKey val="0"/>
          <c:showVal val="0"/>
          <c:showCatName val="0"/>
          <c:showSerName val="0"/>
          <c:showPercent val="0"/>
          <c:showBubbleSize val="0"/>
        </c:dLbls>
        <c:gapWidth val="150"/>
        <c:axId val="119371648"/>
        <c:axId val="119373184"/>
      </c:barChart>
      <c:catAx>
        <c:axId val="119371648"/>
        <c:scaling>
          <c:orientation val="minMax"/>
        </c:scaling>
        <c:delete val="0"/>
        <c:axPos val="b"/>
        <c:numFmt formatCode="General" sourceLinked="0"/>
        <c:majorTickMark val="out"/>
        <c:minorTickMark val="none"/>
        <c:tickLblPos val="nextTo"/>
        <c:crossAx val="119373184"/>
        <c:crosses val="autoZero"/>
        <c:auto val="1"/>
        <c:lblAlgn val="ctr"/>
        <c:lblOffset val="100"/>
        <c:noMultiLvlLbl val="0"/>
      </c:catAx>
      <c:valAx>
        <c:axId val="119373184"/>
        <c:scaling>
          <c:orientation val="minMax"/>
        </c:scaling>
        <c:delete val="0"/>
        <c:axPos val="l"/>
        <c:majorGridlines/>
        <c:numFmt formatCode="General" sourceLinked="1"/>
        <c:majorTickMark val="out"/>
        <c:minorTickMark val="none"/>
        <c:tickLblPos val="nextTo"/>
        <c:crossAx val="11937164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16-30 ГОД</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ДА</c:v>
                </c:pt>
                <c:pt idx="1">
                  <c:v>НЕ</c:v>
                </c:pt>
                <c:pt idx="2">
                  <c:v>МОЖДА</c:v>
                </c:pt>
              </c:strCache>
            </c:strRef>
          </c:cat>
          <c:val>
            <c:numRef>
              <c:f>Sheet1!$B$2:$B$4</c:f>
              <c:numCache>
                <c:formatCode>General</c:formatCode>
                <c:ptCount val="3"/>
                <c:pt idx="0">
                  <c:v>16</c:v>
                </c:pt>
                <c:pt idx="1">
                  <c:v>1</c:v>
                </c:pt>
                <c:pt idx="2">
                  <c:v>4</c:v>
                </c:pt>
              </c:numCache>
            </c:numRef>
          </c:val>
          <c:extLst>
            <c:ext xmlns:c16="http://schemas.microsoft.com/office/drawing/2014/chart" uri="{C3380CC4-5D6E-409C-BE32-E72D297353CC}">
              <c16:uniqueId val="{00000000-B7F6-4276-8384-B8C831D6A0CA}"/>
            </c:ext>
          </c:extLst>
        </c:ser>
        <c:ser>
          <c:idx val="1"/>
          <c:order val="1"/>
          <c:tx>
            <c:strRef>
              <c:f>Sheet1!$C$1</c:f>
              <c:strCache>
                <c:ptCount val="1"/>
                <c:pt idx="0">
                  <c:v>30-60 ГОД</c:v>
                </c:pt>
              </c:strCache>
            </c:strRef>
          </c:tx>
          <c:invertIfNegative val="0"/>
          <c:dLbls>
            <c:dLbl>
              <c:idx val="0"/>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7F6-4276-8384-B8C831D6A0CA}"/>
                </c:ext>
              </c:extLst>
            </c:dLbl>
            <c:spPr>
              <a:noFill/>
              <a:ln>
                <a:noFill/>
              </a:ln>
              <a:effectLst/>
            </c:spPr>
            <c:txPr>
              <a:bodyPr/>
              <a:lstStyle/>
              <a:p>
                <a:pPr>
                  <a:defRPr sz="24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Sheet1!$A$2:$A$4</c:f>
              <c:strCache>
                <c:ptCount val="3"/>
                <c:pt idx="0">
                  <c:v>ДА</c:v>
                </c:pt>
                <c:pt idx="1">
                  <c:v>НЕ</c:v>
                </c:pt>
                <c:pt idx="2">
                  <c:v>МОЖДА</c:v>
                </c:pt>
              </c:strCache>
            </c:strRef>
          </c:cat>
          <c:val>
            <c:numRef>
              <c:f>Sheet1!$C$2:$C$4</c:f>
              <c:numCache>
                <c:formatCode>General</c:formatCode>
                <c:ptCount val="3"/>
                <c:pt idx="0">
                  <c:v>24</c:v>
                </c:pt>
                <c:pt idx="1">
                  <c:v>2</c:v>
                </c:pt>
                <c:pt idx="2">
                  <c:v>6</c:v>
                </c:pt>
              </c:numCache>
            </c:numRef>
          </c:val>
          <c:extLst>
            <c:ext xmlns:c16="http://schemas.microsoft.com/office/drawing/2014/chart" uri="{C3380CC4-5D6E-409C-BE32-E72D297353CC}">
              <c16:uniqueId val="{00000002-B7F6-4276-8384-B8C831D6A0CA}"/>
            </c:ext>
          </c:extLst>
        </c:ser>
        <c:ser>
          <c:idx val="2"/>
          <c:order val="2"/>
          <c:tx>
            <c:strRef>
              <c:f>Sheet1!$D$1</c:f>
              <c:strCache>
                <c:ptCount val="1"/>
                <c:pt idx="0">
                  <c:v>60+ ГОД</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ДА</c:v>
                </c:pt>
                <c:pt idx="1">
                  <c:v>НЕ</c:v>
                </c:pt>
                <c:pt idx="2">
                  <c:v>МОЖДА</c:v>
                </c:pt>
              </c:strCache>
            </c:strRef>
          </c:cat>
          <c:val>
            <c:numRef>
              <c:f>Sheet1!$D$2:$D$4</c:f>
              <c:numCache>
                <c:formatCode>General</c:formatCode>
                <c:ptCount val="3"/>
                <c:pt idx="0">
                  <c:v>7</c:v>
                </c:pt>
                <c:pt idx="1">
                  <c:v>0</c:v>
                </c:pt>
                <c:pt idx="2">
                  <c:v>3</c:v>
                </c:pt>
              </c:numCache>
            </c:numRef>
          </c:val>
          <c:extLst>
            <c:ext xmlns:c16="http://schemas.microsoft.com/office/drawing/2014/chart" uri="{C3380CC4-5D6E-409C-BE32-E72D297353CC}">
              <c16:uniqueId val="{00000003-B7F6-4276-8384-B8C831D6A0CA}"/>
            </c:ext>
          </c:extLst>
        </c:ser>
        <c:dLbls>
          <c:showLegendKey val="0"/>
          <c:showVal val="0"/>
          <c:showCatName val="0"/>
          <c:showSerName val="0"/>
          <c:showPercent val="0"/>
          <c:showBubbleSize val="0"/>
        </c:dLbls>
        <c:gapWidth val="150"/>
        <c:axId val="119388032"/>
        <c:axId val="119395072"/>
      </c:barChart>
      <c:catAx>
        <c:axId val="119388032"/>
        <c:scaling>
          <c:orientation val="minMax"/>
        </c:scaling>
        <c:delete val="0"/>
        <c:axPos val="b"/>
        <c:numFmt formatCode="General" sourceLinked="0"/>
        <c:majorTickMark val="out"/>
        <c:minorTickMark val="none"/>
        <c:tickLblPos val="nextTo"/>
        <c:crossAx val="119395072"/>
        <c:crosses val="autoZero"/>
        <c:auto val="1"/>
        <c:lblAlgn val="ctr"/>
        <c:lblOffset val="100"/>
        <c:noMultiLvlLbl val="0"/>
      </c:catAx>
      <c:valAx>
        <c:axId val="119395072"/>
        <c:scaling>
          <c:orientation val="minMax"/>
        </c:scaling>
        <c:delete val="0"/>
        <c:axPos val="l"/>
        <c:majorGridlines/>
        <c:numFmt formatCode="General" sourceLinked="1"/>
        <c:majorTickMark val="out"/>
        <c:minorTickMark val="none"/>
        <c:tickLblPos val="nextTo"/>
        <c:crossAx val="11938803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16-30 ГОД</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РЕТКО</c:v>
                </c:pt>
                <c:pt idx="1">
                  <c:v>ЧЕСТО</c:v>
                </c:pt>
                <c:pt idx="2">
                  <c:v>НИКАД</c:v>
                </c:pt>
              </c:strCache>
            </c:strRef>
          </c:cat>
          <c:val>
            <c:numRef>
              <c:f>Sheet1!$B$2:$B$4</c:f>
              <c:numCache>
                <c:formatCode>General</c:formatCode>
                <c:ptCount val="3"/>
                <c:pt idx="0">
                  <c:v>2</c:v>
                </c:pt>
                <c:pt idx="1">
                  <c:v>16</c:v>
                </c:pt>
                <c:pt idx="2">
                  <c:v>3</c:v>
                </c:pt>
              </c:numCache>
            </c:numRef>
          </c:val>
          <c:extLst>
            <c:ext xmlns:c16="http://schemas.microsoft.com/office/drawing/2014/chart" uri="{C3380CC4-5D6E-409C-BE32-E72D297353CC}">
              <c16:uniqueId val="{00000000-F79B-4A65-AD81-BE6A6113DED1}"/>
            </c:ext>
          </c:extLst>
        </c:ser>
        <c:ser>
          <c:idx val="1"/>
          <c:order val="1"/>
          <c:tx>
            <c:strRef>
              <c:f>Sheet1!$C$1</c:f>
              <c:strCache>
                <c:ptCount val="1"/>
                <c:pt idx="0">
                  <c:v>30-60 ГОД</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РЕТКО</c:v>
                </c:pt>
                <c:pt idx="1">
                  <c:v>ЧЕСТО</c:v>
                </c:pt>
                <c:pt idx="2">
                  <c:v>НИКАД</c:v>
                </c:pt>
              </c:strCache>
            </c:strRef>
          </c:cat>
          <c:val>
            <c:numRef>
              <c:f>Sheet1!$C$2:$C$4</c:f>
              <c:numCache>
                <c:formatCode>General</c:formatCode>
                <c:ptCount val="3"/>
                <c:pt idx="0">
                  <c:v>16</c:v>
                </c:pt>
                <c:pt idx="1">
                  <c:v>12</c:v>
                </c:pt>
                <c:pt idx="2">
                  <c:v>3</c:v>
                </c:pt>
              </c:numCache>
            </c:numRef>
          </c:val>
          <c:extLst>
            <c:ext xmlns:c16="http://schemas.microsoft.com/office/drawing/2014/chart" uri="{C3380CC4-5D6E-409C-BE32-E72D297353CC}">
              <c16:uniqueId val="{00000001-F79B-4A65-AD81-BE6A6113DED1}"/>
            </c:ext>
          </c:extLst>
        </c:ser>
        <c:ser>
          <c:idx val="2"/>
          <c:order val="2"/>
          <c:tx>
            <c:strRef>
              <c:f>Sheet1!$D$1</c:f>
              <c:strCache>
                <c:ptCount val="1"/>
                <c:pt idx="0">
                  <c:v>60+ ГОД</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РЕТКО</c:v>
                </c:pt>
                <c:pt idx="1">
                  <c:v>ЧЕСТО</c:v>
                </c:pt>
                <c:pt idx="2">
                  <c:v>НИКАД</c:v>
                </c:pt>
              </c:strCache>
            </c:strRef>
          </c:cat>
          <c:val>
            <c:numRef>
              <c:f>Sheet1!$D$2:$D$4</c:f>
              <c:numCache>
                <c:formatCode>General</c:formatCode>
                <c:ptCount val="3"/>
                <c:pt idx="0">
                  <c:v>3</c:v>
                </c:pt>
                <c:pt idx="1">
                  <c:v>3</c:v>
                </c:pt>
                <c:pt idx="2">
                  <c:v>5</c:v>
                </c:pt>
              </c:numCache>
            </c:numRef>
          </c:val>
          <c:extLst>
            <c:ext xmlns:c16="http://schemas.microsoft.com/office/drawing/2014/chart" uri="{C3380CC4-5D6E-409C-BE32-E72D297353CC}">
              <c16:uniqueId val="{00000002-F79B-4A65-AD81-BE6A6113DED1}"/>
            </c:ext>
          </c:extLst>
        </c:ser>
        <c:dLbls>
          <c:showLegendKey val="0"/>
          <c:showVal val="0"/>
          <c:showCatName val="0"/>
          <c:showSerName val="0"/>
          <c:showPercent val="0"/>
          <c:showBubbleSize val="0"/>
        </c:dLbls>
        <c:gapWidth val="150"/>
        <c:axId val="121565568"/>
        <c:axId val="121567104"/>
      </c:barChart>
      <c:catAx>
        <c:axId val="121565568"/>
        <c:scaling>
          <c:orientation val="minMax"/>
        </c:scaling>
        <c:delete val="0"/>
        <c:axPos val="b"/>
        <c:numFmt formatCode="General" sourceLinked="0"/>
        <c:majorTickMark val="out"/>
        <c:minorTickMark val="none"/>
        <c:tickLblPos val="nextTo"/>
        <c:crossAx val="121567104"/>
        <c:crosses val="autoZero"/>
        <c:auto val="1"/>
        <c:lblAlgn val="ctr"/>
        <c:lblOffset val="100"/>
        <c:noMultiLvlLbl val="0"/>
      </c:catAx>
      <c:valAx>
        <c:axId val="121567104"/>
        <c:scaling>
          <c:orientation val="minMax"/>
        </c:scaling>
        <c:delete val="0"/>
        <c:axPos val="l"/>
        <c:majorGridlines/>
        <c:numFmt formatCode="General" sourceLinked="1"/>
        <c:majorTickMark val="out"/>
        <c:minorTickMark val="none"/>
        <c:tickLblPos val="nextTo"/>
        <c:crossAx val="12156556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16-30 ГОД</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ДА</c:v>
                </c:pt>
                <c:pt idx="1">
                  <c:v>НЕ</c:v>
                </c:pt>
                <c:pt idx="2">
                  <c:v>НЕМАМ МИШЉЕЊЕ</c:v>
                </c:pt>
              </c:strCache>
            </c:strRef>
          </c:cat>
          <c:val>
            <c:numRef>
              <c:f>Sheet1!$B$2:$B$4</c:f>
              <c:numCache>
                <c:formatCode>General</c:formatCode>
                <c:ptCount val="3"/>
                <c:pt idx="0">
                  <c:v>16</c:v>
                </c:pt>
                <c:pt idx="1">
                  <c:v>1</c:v>
                </c:pt>
                <c:pt idx="2">
                  <c:v>4</c:v>
                </c:pt>
              </c:numCache>
            </c:numRef>
          </c:val>
          <c:extLst>
            <c:ext xmlns:c16="http://schemas.microsoft.com/office/drawing/2014/chart" uri="{C3380CC4-5D6E-409C-BE32-E72D297353CC}">
              <c16:uniqueId val="{00000000-B7C5-4142-B200-B32737EDC896}"/>
            </c:ext>
          </c:extLst>
        </c:ser>
        <c:ser>
          <c:idx val="1"/>
          <c:order val="1"/>
          <c:tx>
            <c:strRef>
              <c:f>Sheet1!$C$1</c:f>
              <c:strCache>
                <c:ptCount val="1"/>
                <c:pt idx="0">
                  <c:v>30-60 ГОД </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ДА</c:v>
                </c:pt>
                <c:pt idx="1">
                  <c:v>НЕ</c:v>
                </c:pt>
                <c:pt idx="2">
                  <c:v>НЕМАМ МИШЉЕЊЕ</c:v>
                </c:pt>
              </c:strCache>
            </c:strRef>
          </c:cat>
          <c:val>
            <c:numRef>
              <c:f>Sheet1!$C$2:$C$4</c:f>
              <c:numCache>
                <c:formatCode>General</c:formatCode>
                <c:ptCount val="3"/>
                <c:pt idx="0">
                  <c:v>29</c:v>
                </c:pt>
                <c:pt idx="1">
                  <c:v>0</c:v>
                </c:pt>
                <c:pt idx="2">
                  <c:v>3</c:v>
                </c:pt>
              </c:numCache>
            </c:numRef>
          </c:val>
          <c:extLst>
            <c:ext xmlns:c16="http://schemas.microsoft.com/office/drawing/2014/chart" uri="{C3380CC4-5D6E-409C-BE32-E72D297353CC}">
              <c16:uniqueId val="{00000001-B7C5-4142-B200-B32737EDC896}"/>
            </c:ext>
          </c:extLst>
        </c:ser>
        <c:ser>
          <c:idx val="2"/>
          <c:order val="2"/>
          <c:tx>
            <c:strRef>
              <c:f>Sheet1!$D$1</c:f>
              <c:strCache>
                <c:ptCount val="1"/>
                <c:pt idx="0">
                  <c:v>60+ ГОД</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ДА</c:v>
                </c:pt>
                <c:pt idx="1">
                  <c:v>НЕ</c:v>
                </c:pt>
                <c:pt idx="2">
                  <c:v>НЕМАМ МИШЉЕЊЕ</c:v>
                </c:pt>
              </c:strCache>
            </c:strRef>
          </c:cat>
          <c:val>
            <c:numRef>
              <c:f>Sheet1!$D$2:$D$4</c:f>
              <c:numCache>
                <c:formatCode>General</c:formatCode>
                <c:ptCount val="3"/>
                <c:pt idx="0">
                  <c:v>6</c:v>
                </c:pt>
                <c:pt idx="1">
                  <c:v>2</c:v>
                </c:pt>
                <c:pt idx="2">
                  <c:v>3</c:v>
                </c:pt>
              </c:numCache>
            </c:numRef>
          </c:val>
          <c:extLst>
            <c:ext xmlns:c16="http://schemas.microsoft.com/office/drawing/2014/chart" uri="{C3380CC4-5D6E-409C-BE32-E72D297353CC}">
              <c16:uniqueId val="{00000002-B7C5-4142-B200-B32737EDC896}"/>
            </c:ext>
          </c:extLst>
        </c:ser>
        <c:dLbls>
          <c:showLegendKey val="0"/>
          <c:showVal val="0"/>
          <c:showCatName val="0"/>
          <c:showSerName val="0"/>
          <c:showPercent val="0"/>
          <c:showBubbleSize val="0"/>
        </c:dLbls>
        <c:gapWidth val="150"/>
        <c:axId val="121714176"/>
        <c:axId val="121715712"/>
      </c:barChart>
      <c:catAx>
        <c:axId val="121714176"/>
        <c:scaling>
          <c:orientation val="minMax"/>
        </c:scaling>
        <c:delete val="0"/>
        <c:axPos val="b"/>
        <c:numFmt formatCode="General" sourceLinked="0"/>
        <c:majorTickMark val="out"/>
        <c:minorTickMark val="none"/>
        <c:tickLblPos val="nextTo"/>
        <c:crossAx val="121715712"/>
        <c:crosses val="autoZero"/>
        <c:auto val="1"/>
        <c:lblAlgn val="ctr"/>
        <c:lblOffset val="100"/>
        <c:noMultiLvlLbl val="0"/>
      </c:catAx>
      <c:valAx>
        <c:axId val="121715712"/>
        <c:scaling>
          <c:orientation val="minMax"/>
        </c:scaling>
        <c:delete val="0"/>
        <c:axPos val="l"/>
        <c:majorGridlines/>
        <c:numFmt formatCode="General" sourceLinked="1"/>
        <c:majorTickMark val="out"/>
        <c:minorTickMark val="none"/>
        <c:tickLblPos val="nextTo"/>
        <c:crossAx val="12171417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16-30 ГОД</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ДА</c:v>
                </c:pt>
                <c:pt idx="1">
                  <c:v>НЕ</c:v>
                </c:pt>
                <c:pt idx="2">
                  <c:v>НЕМАМ МИШЉЕЊЕ</c:v>
                </c:pt>
              </c:strCache>
            </c:strRef>
          </c:cat>
          <c:val>
            <c:numRef>
              <c:f>Sheet1!$B$2:$B$4</c:f>
              <c:numCache>
                <c:formatCode>General</c:formatCode>
                <c:ptCount val="3"/>
                <c:pt idx="0">
                  <c:v>16</c:v>
                </c:pt>
                <c:pt idx="1">
                  <c:v>3</c:v>
                </c:pt>
                <c:pt idx="2">
                  <c:v>8</c:v>
                </c:pt>
              </c:numCache>
            </c:numRef>
          </c:val>
          <c:extLst>
            <c:ext xmlns:c16="http://schemas.microsoft.com/office/drawing/2014/chart" uri="{C3380CC4-5D6E-409C-BE32-E72D297353CC}">
              <c16:uniqueId val="{00000000-419C-467F-BF07-B613C75F1162}"/>
            </c:ext>
          </c:extLst>
        </c:ser>
        <c:ser>
          <c:idx val="1"/>
          <c:order val="1"/>
          <c:tx>
            <c:strRef>
              <c:f>Sheet1!$C$1</c:f>
              <c:strCache>
                <c:ptCount val="1"/>
                <c:pt idx="0">
                  <c:v>30-60 ГОД </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ДА</c:v>
                </c:pt>
                <c:pt idx="1">
                  <c:v>НЕ</c:v>
                </c:pt>
                <c:pt idx="2">
                  <c:v>НЕМАМ МИШЉЕЊЕ</c:v>
                </c:pt>
              </c:strCache>
            </c:strRef>
          </c:cat>
          <c:val>
            <c:numRef>
              <c:f>Sheet1!$C$2:$C$4</c:f>
              <c:numCache>
                <c:formatCode>General</c:formatCode>
                <c:ptCount val="3"/>
                <c:pt idx="0">
                  <c:v>30</c:v>
                </c:pt>
                <c:pt idx="1">
                  <c:v>1</c:v>
                </c:pt>
                <c:pt idx="2">
                  <c:v>1</c:v>
                </c:pt>
              </c:numCache>
            </c:numRef>
          </c:val>
          <c:extLst>
            <c:ext xmlns:c16="http://schemas.microsoft.com/office/drawing/2014/chart" uri="{C3380CC4-5D6E-409C-BE32-E72D297353CC}">
              <c16:uniqueId val="{00000001-419C-467F-BF07-B613C75F1162}"/>
            </c:ext>
          </c:extLst>
        </c:ser>
        <c:ser>
          <c:idx val="2"/>
          <c:order val="2"/>
          <c:tx>
            <c:strRef>
              <c:f>Sheet1!$D$1</c:f>
              <c:strCache>
                <c:ptCount val="1"/>
                <c:pt idx="0">
                  <c:v>60+ ГОД</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ДА</c:v>
                </c:pt>
                <c:pt idx="1">
                  <c:v>НЕ</c:v>
                </c:pt>
                <c:pt idx="2">
                  <c:v>НЕМАМ МИШЉЕЊЕ</c:v>
                </c:pt>
              </c:strCache>
            </c:strRef>
          </c:cat>
          <c:val>
            <c:numRef>
              <c:f>Sheet1!$D$2:$D$4</c:f>
              <c:numCache>
                <c:formatCode>General</c:formatCode>
                <c:ptCount val="3"/>
                <c:pt idx="0">
                  <c:v>11</c:v>
                </c:pt>
                <c:pt idx="1">
                  <c:v>0</c:v>
                </c:pt>
                <c:pt idx="2">
                  <c:v>0</c:v>
                </c:pt>
              </c:numCache>
            </c:numRef>
          </c:val>
          <c:extLst>
            <c:ext xmlns:c16="http://schemas.microsoft.com/office/drawing/2014/chart" uri="{C3380CC4-5D6E-409C-BE32-E72D297353CC}">
              <c16:uniqueId val="{00000002-419C-467F-BF07-B613C75F1162}"/>
            </c:ext>
          </c:extLst>
        </c:ser>
        <c:dLbls>
          <c:showLegendKey val="0"/>
          <c:showVal val="0"/>
          <c:showCatName val="0"/>
          <c:showSerName val="0"/>
          <c:showPercent val="0"/>
          <c:showBubbleSize val="0"/>
        </c:dLbls>
        <c:gapWidth val="150"/>
        <c:axId val="121735808"/>
        <c:axId val="121749888"/>
      </c:barChart>
      <c:catAx>
        <c:axId val="121735808"/>
        <c:scaling>
          <c:orientation val="minMax"/>
        </c:scaling>
        <c:delete val="0"/>
        <c:axPos val="b"/>
        <c:numFmt formatCode="General" sourceLinked="0"/>
        <c:majorTickMark val="out"/>
        <c:minorTickMark val="none"/>
        <c:tickLblPos val="nextTo"/>
        <c:crossAx val="121749888"/>
        <c:crosses val="autoZero"/>
        <c:auto val="1"/>
        <c:lblAlgn val="ctr"/>
        <c:lblOffset val="100"/>
        <c:noMultiLvlLbl val="0"/>
      </c:catAx>
      <c:valAx>
        <c:axId val="121749888"/>
        <c:scaling>
          <c:orientation val="minMax"/>
        </c:scaling>
        <c:delete val="0"/>
        <c:axPos val="l"/>
        <c:majorGridlines/>
        <c:numFmt formatCode="General" sourceLinked="1"/>
        <c:majorTickMark val="out"/>
        <c:minorTickMark val="none"/>
        <c:tickLblPos val="nextTo"/>
        <c:crossAx val="12173580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16-30 ГОД</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ДА</c:v>
                </c:pt>
                <c:pt idx="1">
                  <c:v>НЕ</c:v>
                </c:pt>
                <c:pt idx="2">
                  <c:v>НЕМАМ МИШЉЕЊЕ</c:v>
                </c:pt>
              </c:strCache>
            </c:strRef>
          </c:cat>
          <c:val>
            <c:numRef>
              <c:f>Sheet1!$B$2:$B$4</c:f>
              <c:numCache>
                <c:formatCode>General</c:formatCode>
                <c:ptCount val="3"/>
                <c:pt idx="0">
                  <c:v>19</c:v>
                </c:pt>
                <c:pt idx="1">
                  <c:v>2</c:v>
                </c:pt>
                <c:pt idx="2">
                  <c:v>4</c:v>
                </c:pt>
              </c:numCache>
            </c:numRef>
          </c:val>
          <c:extLst>
            <c:ext xmlns:c16="http://schemas.microsoft.com/office/drawing/2014/chart" uri="{C3380CC4-5D6E-409C-BE32-E72D297353CC}">
              <c16:uniqueId val="{00000000-8782-46A2-B019-AD22035550B6}"/>
            </c:ext>
          </c:extLst>
        </c:ser>
        <c:ser>
          <c:idx val="1"/>
          <c:order val="1"/>
          <c:tx>
            <c:strRef>
              <c:f>Sheet1!$C$1</c:f>
              <c:strCache>
                <c:ptCount val="1"/>
                <c:pt idx="0">
                  <c:v>30-60 ГОД </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ДА</c:v>
                </c:pt>
                <c:pt idx="1">
                  <c:v>НЕ</c:v>
                </c:pt>
                <c:pt idx="2">
                  <c:v>НЕМАМ МИШЉЕЊЕ</c:v>
                </c:pt>
              </c:strCache>
            </c:strRef>
          </c:cat>
          <c:val>
            <c:numRef>
              <c:f>Sheet1!$C$2:$C$4</c:f>
              <c:numCache>
                <c:formatCode>General</c:formatCode>
                <c:ptCount val="3"/>
                <c:pt idx="0">
                  <c:v>31</c:v>
                </c:pt>
                <c:pt idx="1">
                  <c:v>0</c:v>
                </c:pt>
                <c:pt idx="2">
                  <c:v>1</c:v>
                </c:pt>
              </c:numCache>
            </c:numRef>
          </c:val>
          <c:extLst>
            <c:ext xmlns:c16="http://schemas.microsoft.com/office/drawing/2014/chart" uri="{C3380CC4-5D6E-409C-BE32-E72D297353CC}">
              <c16:uniqueId val="{00000001-8782-46A2-B019-AD22035550B6}"/>
            </c:ext>
          </c:extLst>
        </c:ser>
        <c:ser>
          <c:idx val="2"/>
          <c:order val="2"/>
          <c:tx>
            <c:strRef>
              <c:f>Sheet1!$D$1</c:f>
              <c:strCache>
                <c:ptCount val="1"/>
                <c:pt idx="0">
                  <c:v>60+ ГОД</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ДА</c:v>
                </c:pt>
                <c:pt idx="1">
                  <c:v>НЕ</c:v>
                </c:pt>
                <c:pt idx="2">
                  <c:v>НЕМАМ МИШЉЕЊЕ</c:v>
                </c:pt>
              </c:strCache>
            </c:strRef>
          </c:cat>
          <c:val>
            <c:numRef>
              <c:f>Sheet1!$D$2:$D$4</c:f>
              <c:numCache>
                <c:formatCode>General</c:formatCode>
                <c:ptCount val="3"/>
                <c:pt idx="0">
                  <c:v>11</c:v>
                </c:pt>
                <c:pt idx="1">
                  <c:v>0</c:v>
                </c:pt>
                <c:pt idx="2">
                  <c:v>3</c:v>
                </c:pt>
              </c:numCache>
            </c:numRef>
          </c:val>
          <c:extLst>
            <c:ext xmlns:c16="http://schemas.microsoft.com/office/drawing/2014/chart" uri="{C3380CC4-5D6E-409C-BE32-E72D297353CC}">
              <c16:uniqueId val="{00000002-8782-46A2-B019-AD22035550B6}"/>
            </c:ext>
          </c:extLst>
        </c:ser>
        <c:dLbls>
          <c:showLegendKey val="0"/>
          <c:showVal val="0"/>
          <c:showCatName val="0"/>
          <c:showSerName val="0"/>
          <c:showPercent val="0"/>
          <c:showBubbleSize val="0"/>
        </c:dLbls>
        <c:gapWidth val="150"/>
        <c:axId val="121765888"/>
        <c:axId val="121767424"/>
      </c:barChart>
      <c:catAx>
        <c:axId val="121765888"/>
        <c:scaling>
          <c:orientation val="minMax"/>
        </c:scaling>
        <c:delete val="0"/>
        <c:axPos val="b"/>
        <c:numFmt formatCode="General" sourceLinked="0"/>
        <c:majorTickMark val="out"/>
        <c:minorTickMark val="none"/>
        <c:tickLblPos val="nextTo"/>
        <c:crossAx val="121767424"/>
        <c:crosses val="autoZero"/>
        <c:auto val="1"/>
        <c:lblAlgn val="ctr"/>
        <c:lblOffset val="100"/>
        <c:noMultiLvlLbl val="0"/>
      </c:catAx>
      <c:valAx>
        <c:axId val="121767424"/>
        <c:scaling>
          <c:orientation val="minMax"/>
        </c:scaling>
        <c:delete val="0"/>
        <c:axPos val="l"/>
        <c:majorGridlines/>
        <c:numFmt formatCode="General" sourceLinked="1"/>
        <c:majorTickMark val="out"/>
        <c:minorTickMark val="none"/>
        <c:tickLblPos val="nextTo"/>
        <c:crossAx val="12176588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16-30 ГОД</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ДА</c:v>
                </c:pt>
                <c:pt idx="1">
                  <c:v>НЕ</c:v>
                </c:pt>
                <c:pt idx="2">
                  <c:v>НЕМАМ МИШЉЕЊЕ</c:v>
                </c:pt>
              </c:strCache>
            </c:strRef>
          </c:cat>
          <c:val>
            <c:numRef>
              <c:f>Sheet1!$B$2:$B$4</c:f>
              <c:numCache>
                <c:formatCode>General</c:formatCode>
                <c:ptCount val="3"/>
                <c:pt idx="0">
                  <c:v>14</c:v>
                </c:pt>
                <c:pt idx="1">
                  <c:v>5</c:v>
                </c:pt>
                <c:pt idx="2">
                  <c:v>2</c:v>
                </c:pt>
              </c:numCache>
            </c:numRef>
          </c:val>
          <c:extLst>
            <c:ext xmlns:c16="http://schemas.microsoft.com/office/drawing/2014/chart" uri="{C3380CC4-5D6E-409C-BE32-E72D297353CC}">
              <c16:uniqueId val="{00000000-2794-4877-9A4E-630ACD9D5A6B}"/>
            </c:ext>
          </c:extLst>
        </c:ser>
        <c:ser>
          <c:idx val="1"/>
          <c:order val="1"/>
          <c:tx>
            <c:strRef>
              <c:f>Sheet1!$C$1</c:f>
              <c:strCache>
                <c:ptCount val="1"/>
                <c:pt idx="0">
                  <c:v>30-60 ГОД </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ДА</c:v>
                </c:pt>
                <c:pt idx="1">
                  <c:v>НЕ</c:v>
                </c:pt>
                <c:pt idx="2">
                  <c:v>НЕМАМ МИШЉЕЊЕ</c:v>
                </c:pt>
              </c:strCache>
            </c:strRef>
          </c:cat>
          <c:val>
            <c:numRef>
              <c:f>Sheet1!$C$2:$C$4</c:f>
              <c:numCache>
                <c:formatCode>General</c:formatCode>
                <c:ptCount val="3"/>
                <c:pt idx="0">
                  <c:v>27</c:v>
                </c:pt>
                <c:pt idx="1">
                  <c:v>0</c:v>
                </c:pt>
                <c:pt idx="2">
                  <c:v>5</c:v>
                </c:pt>
              </c:numCache>
            </c:numRef>
          </c:val>
          <c:extLst>
            <c:ext xmlns:c16="http://schemas.microsoft.com/office/drawing/2014/chart" uri="{C3380CC4-5D6E-409C-BE32-E72D297353CC}">
              <c16:uniqueId val="{00000001-2794-4877-9A4E-630ACD9D5A6B}"/>
            </c:ext>
          </c:extLst>
        </c:ser>
        <c:ser>
          <c:idx val="2"/>
          <c:order val="2"/>
          <c:tx>
            <c:strRef>
              <c:f>Sheet1!$D$1</c:f>
              <c:strCache>
                <c:ptCount val="1"/>
                <c:pt idx="0">
                  <c:v>60+ ГОД</c:v>
                </c:pt>
              </c:strCache>
            </c:strRef>
          </c:tx>
          <c:invertIfNegative val="0"/>
          <c:dLbls>
            <c:spPr>
              <a:noFill/>
              <a:ln>
                <a:noFill/>
              </a:ln>
              <a:effectLst/>
            </c:spPr>
            <c:txPr>
              <a:bodyPr/>
              <a:lstStyle/>
              <a:p>
                <a:pPr>
                  <a:defRPr sz="2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ДА</c:v>
                </c:pt>
                <c:pt idx="1">
                  <c:v>НЕ</c:v>
                </c:pt>
                <c:pt idx="2">
                  <c:v>НЕМАМ МИШЉЕЊЕ</c:v>
                </c:pt>
              </c:strCache>
            </c:strRef>
          </c:cat>
          <c:val>
            <c:numRef>
              <c:f>Sheet1!$D$2:$D$4</c:f>
              <c:numCache>
                <c:formatCode>General</c:formatCode>
                <c:ptCount val="3"/>
                <c:pt idx="0">
                  <c:v>11</c:v>
                </c:pt>
                <c:pt idx="1">
                  <c:v>0</c:v>
                </c:pt>
                <c:pt idx="2">
                  <c:v>0</c:v>
                </c:pt>
              </c:numCache>
            </c:numRef>
          </c:val>
          <c:extLst>
            <c:ext xmlns:c16="http://schemas.microsoft.com/office/drawing/2014/chart" uri="{C3380CC4-5D6E-409C-BE32-E72D297353CC}">
              <c16:uniqueId val="{00000002-2794-4877-9A4E-630ACD9D5A6B}"/>
            </c:ext>
          </c:extLst>
        </c:ser>
        <c:dLbls>
          <c:showLegendKey val="0"/>
          <c:showVal val="0"/>
          <c:showCatName val="0"/>
          <c:showSerName val="0"/>
          <c:showPercent val="0"/>
          <c:showBubbleSize val="0"/>
        </c:dLbls>
        <c:gapWidth val="150"/>
        <c:axId val="122975360"/>
        <c:axId val="122976896"/>
      </c:barChart>
      <c:catAx>
        <c:axId val="122975360"/>
        <c:scaling>
          <c:orientation val="minMax"/>
        </c:scaling>
        <c:delete val="0"/>
        <c:axPos val="b"/>
        <c:numFmt formatCode="General" sourceLinked="0"/>
        <c:majorTickMark val="out"/>
        <c:minorTickMark val="none"/>
        <c:tickLblPos val="nextTo"/>
        <c:crossAx val="122976896"/>
        <c:crosses val="autoZero"/>
        <c:auto val="1"/>
        <c:lblAlgn val="ctr"/>
        <c:lblOffset val="100"/>
        <c:noMultiLvlLbl val="0"/>
      </c:catAx>
      <c:valAx>
        <c:axId val="122976896"/>
        <c:scaling>
          <c:orientation val="minMax"/>
        </c:scaling>
        <c:delete val="0"/>
        <c:axPos val="l"/>
        <c:majorGridlines/>
        <c:numFmt formatCode="General" sourceLinked="1"/>
        <c:majorTickMark val="out"/>
        <c:minorTickMark val="none"/>
        <c:tickLblPos val="nextTo"/>
        <c:crossAx val="12297536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53E1A8-8655-4E55-8563-2F2D857ECE1A}" type="datetimeFigureOut">
              <a:rPr lang="en-US" smtClean="0"/>
              <a:pPr/>
              <a:t>12-Jun-19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37DC-3128-44A2-91CC-E287408F46DC}" type="slidenum">
              <a:rPr lang="en-US" smtClean="0"/>
              <a:pPr/>
              <a:t>‹#›</a:t>
            </a:fld>
            <a:endParaRPr lang="en-US"/>
          </a:p>
        </p:txBody>
      </p:sp>
    </p:spTree>
  </p:cSld>
  <p:clrMapOvr>
    <a:masterClrMapping/>
  </p:clrMapOvr>
  <p:transition>
    <p:pull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53E1A8-8655-4E55-8563-2F2D857ECE1A}" type="datetimeFigureOut">
              <a:rPr lang="en-US" smtClean="0"/>
              <a:pPr/>
              <a:t>12-Jun-19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37DC-3128-44A2-91CC-E287408F46DC}" type="slidenum">
              <a:rPr lang="en-US" smtClean="0"/>
              <a:pPr/>
              <a:t>‹#›</a:t>
            </a:fld>
            <a:endParaRPr lang="en-US"/>
          </a:p>
        </p:txBody>
      </p:sp>
    </p:spTree>
  </p:cSld>
  <p:clrMapOvr>
    <a:masterClrMapping/>
  </p:clrMapOvr>
  <p:transition>
    <p:pull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53E1A8-8655-4E55-8563-2F2D857ECE1A}" type="datetimeFigureOut">
              <a:rPr lang="en-US" smtClean="0"/>
              <a:pPr/>
              <a:t>12-Jun-19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37DC-3128-44A2-91CC-E287408F46DC}" type="slidenum">
              <a:rPr lang="en-US" smtClean="0"/>
              <a:pPr/>
              <a:t>‹#›</a:t>
            </a:fld>
            <a:endParaRPr lang="en-US"/>
          </a:p>
        </p:txBody>
      </p:sp>
    </p:spTree>
  </p:cSld>
  <p:clrMapOvr>
    <a:masterClrMapping/>
  </p:clrMapOvr>
  <p:transition>
    <p:pull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53E1A8-8655-4E55-8563-2F2D857ECE1A}" type="datetimeFigureOut">
              <a:rPr lang="en-US" smtClean="0"/>
              <a:pPr/>
              <a:t>12-Jun-19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37DC-3128-44A2-91CC-E287408F46DC}" type="slidenum">
              <a:rPr lang="en-US" smtClean="0"/>
              <a:pPr/>
              <a:t>‹#›</a:t>
            </a:fld>
            <a:endParaRPr lang="en-US"/>
          </a:p>
        </p:txBody>
      </p:sp>
    </p:spTree>
  </p:cSld>
  <p:clrMapOvr>
    <a:masterClrMapping/>
  </p:clrMapOvr>
  <p:transition>
    <p:pull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53E1A8-8655-4E55-8563-2F2D857ECE1A}" type="datetimeFigureOut">
              <a:rPr lang="en-US" smtClean="0"/>
              <a:pPr/>
              <a:t>12-Jun-19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37DC-3128-44A2-91CC-E287408F46DC}" type="slidenum">
              <a:rPr lang="en-US" smtClean="0"/>
              <a:pPr/>
              <a:t>‹#›</a:t>
            </a:fld>
            <a:endParaRPr lang="en-US"/>
          </a:p>
        </p:txBody>
      </p:sp>
    </p:spTree>
  </p:cSld>
  <p:clrMapOvr>
    <a:masterClrMapping/>
  </p:clrMapOvr>
  <p:transition>
    <p:pull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53E1A8-8655-4E55-8563-2F2D857ECE1A}" type="datetimeFigureOut">
              <a:rPr lang="en-US" smtClean="0"/>
              <a:pPr/>
              <a:t>12-Jun-19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37DC-3128-44A2-91CC-E287408F46DC}" type="slidenum">
              <a:rPr lang="en-US" smtClean="0"/>
              <a:pPr/>
              <a:t>‹#›</a:t>
            </a:fld>
            <a:endParaRPr lang="en-US"/>
          </a:p>
        </p:txBody>
      </p:sp>
    </p:spTree>
  </p:cSld>
  <p:clrMapOvr>
    <a:masterClrMapping/>
  </p:clrMapOvr>
  <p:transition>
    <p:pull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53E1A8-8655-4E55-8563-2F2D857ECE1A}" type="datetimeFigureOut">
              <a:rPr lang="en-US" smtClean="0"/>
              <a:pPr/>
              <a:t>12-Jun-19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3437DC-3128-44A2-91CC-E287408F46DC}" type="slidenum">
              <a:rPr lang="en-US" smtClean="0"/>
              <a:pPr/>
              <a:t>‹#›</a:t>
            </a:fld>
            <a:endParaRPr lang="en-US"/>
          </a:p>
        </p:txBody>
      </p:sp>
    </p:spTree>
  </p:cSld>
  <p:clrMapOvr>
    <a:masterClrMapping/>
  </p:clrMapOvr>
  <p:transition>
    <p:pull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53E1A8-8655-4E55-8563-2F2D857ECE1A}" type="datetimeFigureOut">
              <a:rPr lang="en-US" smtClean="0"/>
              <a:pPr/>
              <a:t>12-Jun-19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3437DC-3128-44A2-91CC-E287408F46DC}" type="slidenum">
              <a:rPr lang="en-US" smtClean="0"/>
              <a:pPr/>
              <a:t>‹#›</a:t>
            </a:fld>
            <a:endParaRPr lang="en-US"/>
          </a:p>
        </p:txBody>
      </p:sp>
    </p:spTree>
  </p:cSld>
  <p:clrMapOvr>
    <a:masterClrMapping/>
  </p:clrMapOvr>
  <p:transition>
    <p:pull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53E1A8-8655-4E55-8563-2F2D857ECE1A}" type="datetimeFigureOut">
              <a:rPr lang="en-US" smtClean="0"/>
              <a:pPr/>
              <a:t>12-Jun-19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3437DC-3128-44A2-91CC-E287408F46DC}" type="slidenum">
              <a:rPr lang="en-US" smtClean="0"/>
              <a:pPr/>
              <a:t>‹#›</a:t>
            </a:fld>
            <a:endParaRPr lang="en-US"/>
          </a:p>
        </p:txBody>
      </p:sp>
    </p:spTree>
  </p:cSld>
  <p:clrMapOvr>
    <a:masterClrMapping/>
  </p:clrMapOvr>
  <p:transition>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53E1A8-8655-4E55-8563-2F2D857ECE1A}" type="datetimeFigureOut">
              <a:rPr lang="en-US" smtClean="0"/>
              <a:pPr/>
              <a:t>12-Jun-19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37DC-3128-44A2-91CC-E287408F46DC}" type="slidenum">
              <a:rPr lang="en-US" smtClean="0"/>
              <a:pPr/>
              <a:t>‹#›</a:t>
            </a:fld>
            <a:endParaRPr lang="en-US"/>
          </a:p>
        </p:txBody>
      </p:sp>
    </p:spTree>
  </p:cSld>
  <p:clrMapOvr>
    <a:masterClrMapping/>
  </p:clrMapOvr>
  <p:transition>
    <p:pull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53E1A8-8655-4E55-8563-2F2D857ECE1A}" type="datetimeFigureOut">
              <a:rPr lang="en-US" smtClean="0"/>
              <a:pPr/>
              <a:t>12-Jun-19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37DC-3128-44A2-91CC-E287408F46DC}" type="slidenum">
              <a:rPr lang="en-US" smtClean="0"/>
              <a:pPr/>
              <a:t>‹#›</a:t>
            </a:fld>
            <a:endParaRPr lang="en-US"/>
          </a:p>
        </p:txBody>
      </p:sp>
    </p:spTree>
  </p:cSld>
  <p:clrMapOvr>
    <a:masterClrMapping/>
  </p:clrMapOvr>
  <p:transition>
    <p:pull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53E1A8-8655-4E55-8563-2F2D857ECE1A}" type="datetimeFigureOut">
              <a:rPr lang="en-US" smtClean="0"/>
              <a:pPr/>
              <a:t>12-Jun-19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437DC-3128-44A2-91CC-E287408F46D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238" y="0"/>
            <a:ext cx="7815290" cy="2957533"/>
          </a:xfrm>
        </p:spPr>
        <p:txBody>
          <a:bodyPr>
            <a:normAutofit/>
          </a:bodyPr>
          <a:lstStyle/>
          <a:p>
            <a:r>
              <a:rPr lang="sr-Cyrl-RS" sz="4000" b="1" dirty="0" smtClean="0">
                <a:latin typeface="Arial Black" pitchFamily="34" charset="0"/>
              </a:rPr>
              <a:t>ОЧЕКИВАЊА КОРИСНИКА БИЦИКЛИСТИЧКИХ СТАЗА</a:t>
            </a:r>
            <a:endParaRPr lang="en-US" sz="4000" b="1" dirty="0">
              <a:latin typeface="Arial Black" pitchFamily="34" charset="0"/>
            </a:endParaRPr>
          </a:p>
        </p:txBody>
      </p:sp>
      <p:sp>
        <p:nvSpPr>
          <p:cNvPr id="3" name="Subtitle 2"/>
          <p:cNvSpPr>
            <a:spLocks noGrp="1"/>
          </p:cNvSpPr>
          <p:nvPr>
            <p:ph type="subTitle" idx="1"/>
          </p:nvPr>
        </p:nvSpPr>
        <p:spPr>
          <a:xfrm>
            <a:off x="5000628" y="5643578"/>
            <a:ext cx="3714776" cy="785818"/>
          </a:xfrm>
        </p:spPr>
        <p:txBody>
          <a:bodyPr>
            <a:normAutofit fontScale="77500" lnSpcReduction="20000"/>
          </a:bodyPr>
          <a:lstStyle/>
          <a:p>
            <a:pPr algn="r"/>
            <a:r>
              <a:rPr lang="sr-Cyrl-RS" sz="2800" b="1" dirty="0" smtClean="0">
                <a:solidFill>
                  <a:schemeClr val="tx1"/>
                </a:solidFill>
                <a:latin typeface="Arial Black" pitchFamily="34" charset="0"/>
                <a:cs typeface="Arial" pitchFamily="34" charset="0"/>
              </a:rPr>
              <a:t>Тимови „</a:t>
            </a:r>
            <a:r>
              <a:rPr lang="en-US" sz="2800" b="1" dirty="0" smtClean="0">
                <a:solidFill>
                  <a:schemeClr val="tx1"/>
                </a:solidFill>
                <a:latin typeface="Arial Black" pitchFamily="34" charset="0"/>
                <a:cs typeface="Arial" pitchFamily="34" charset="0"/>
              </a:rPr>
              <a:t>METALLICA</a:t>
            </a:r>
            <a:r>
              <a:rPr lang="sr-Cyrl-RS" sz="2800" b="1" dirty="0" smtClean="0">
                <a:solidFill>
                  <a:schemeClr val="tx1"/>
                </a:solidFill>
                <a:latin typeface="Arial Black" pitchFamily="34" charset="0"/>
                <a:cs typeface="Arial" pitchFamily="34" charset="0"/>
              </a:rPr>
              <a:t>” и „Гимназијалци’’ </a:t>
            </a:r>
            <a:endParaRPr lang="en-US" sz="2800" b="1" dirty="0">
              <a:solidFill>
                <a:schemeClr val="tx1"/>
              </a:solidFill>
              <a:latin typeface="Arial Black" pitchFamily="34" charset="0"/>
              <a:cs typeface="Arial" pitchFamily="34" charset="0"/>
            </a:endParaRPr>
          </a:p>
        </p:txBody>
      </p:sp>
      <p:pic>
        <p:nvPicPr>
          <p:cNvPr id="4" name="Picture 3" descr="IMG_6484.jpg"/>
          <p:cNvPicPr>
            <a:picLocks noChangeAspect="1"/>
          </p:cNvPicPr>
          <p:nvPr/>
        </p:nvPicPr>
        <p:blipFill>
          <a:blip r:embed="rId2" cstate="print"/>
          <a:stretch>
            <a:fillRect/>
          </a:stretch>
        </p:blipFill>
        <p:spPr>
          <a:xfrm>
            <a:off x="251520" y="3192014"/>
            <a:ext cx="4391886" cy="2925676"/>
          </a:xfrm>
          <a:prstGeom prst="rect">
            <a:avLst/>
          </a:prstGeom>
          <a:ln>
            <a:noFill/>
          </a:ln>
          <a:effectLst>
            <a:softEdge rad="112500"/>
          </a:effectLst>
        </p:spPr>
      </p:pic>
      <p:pic>
        <p:nvPicPr>
          <p:cNvPr id="5" name="Picture 4" descr="IMG_6384.jpg"/>
          <p:cNvPicPr>
            <a:picLocks noChangeAspect="1"/>
          </p:cNvPicPr>
          <p:nvPr/>
        </p:nvPicPr>
        <p:blipFill>
          <a:blip r:embed="rId3" cstate="print"/>
          <a:stretch>
            <a:fillRect/>
          </a:stretch>
        </p:blipFill>
        <p:spPr>
          <a:xfrm>
            <a:off x="4643406" y="2420888"/>
            <a:ext cx="4299843" cy="2864360"/>
          </a:xfrm>
          <a:prstGeom prst="rect">
            <a:avLst/>
          </a:prstGeom>
          <a:ln>
            <a:noFill/>
          </a:ln>
          <a:effectLst>
            <a:softEdge rad="112500"/>
          </a:effectLst>
        </p:spPr>
      </p:pic>
    </p:spTree>
  </p:cSld>
  <p:clrMapOvr>
    <a:masterClrMapping/>
  </p:clrMapOvr>
  <p:transition>
    <p:pull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71400"/>
            <a:ext cx="7772400" cy="1470025"/>
          </a:xfrm>
        </p:spPr>
        <p:txBody>
          <a:bodyPr/>
          <a:lstStyle/>
          <a:p>
            <a:r>
              <a:rPr lang="sr-Cyrl-RS" dirty="0" smtClean="0"/>
              <a:t> </a:t>
            </a:r>
            <a:r>
              <a:rPr lang="sr-Cyrl-RS" sz="4000" dirty="0" smtClean="0">
                <a:latin typeface="Arial Black" pitchFamily="34" charset="0"/>
              </a:rPr>
              <a:t>ПРОЈЕКАТ ЕУРОВЕЛО</a:t>
            </a:r>
            <a:endParaRPr lang="en-US" dirty="0">
              <a:latin typeface="Arial Black" pitchFamily="34" charset="0"/>
            </a:endParaRPr>
          </a:p>
        </p:txBody>
      </p:sp>
      <p:sp>
        <p:nvSpPr>
          <p:cNvPr id="3" name="Subtitle 2"/>
          <p:cNvSpPr>
            <a:spLocks noGrp="1"/>
          </p:cNvSpPr>
          <p:nvPr>
            <p:ph type="subTitle" idx="1"/>
          </p:nvPr>
        </p:nvSpPr>
        <p:spPr>
          <a:xfrm>
            <a:off x="0" y="908720"/>
            <a:ext cx="9144000" cy="5429264"/>
          </a:xfrm>
        </p:spPr>
        <p:txBody>
          <a:bodyPr>
            <a:normAutofit/>
          </a:bodyPr>
          <a:lstStyle/>
          <a:p>
            <a:pPr algn="l">
              <a:buFont typeface="Courier New" pitchFamily="49" charset="0"/>
              <a:buChar char="o"/>
            </a:pPr>
            <a:r>
              <a:rPr lang="en-US" sz="2800" dirty="0" smtClean="0">
                <a:solidFill>
                  <a:schemeClr val="tx1"/>
                </a:solidFill>
                <a:cs typeface="Arial" pitchFamily="34" charset="0"/>
              </a:rPr>
              <a:t>EV ,,</a:t>
            </a:r>
            <a:r>
              <a:rPr lang="en-US" sz="2800" dirty="0" err="1" smtClean="0">
                <a:solidFill>
                  <a:schemeClr val="tx1"/>
                </a:solidFill>
                <a:cs typeface="Arial" pitchFamily="34" charset="0"/>
              </a:rPr>
              <a:t>EuroVelo</a:t>
            </a:r>
            <a:r>
              <a:rPr lang="en-US" sz="2800" dirty="0" smtClean="0">
                <a:solidFill>
                  <a:schemeClr val="tx1"/>
                </a:solidFill>
                <a:cs typeface="Arial" pitchFamily="34" charset="0"/>
              </a:rPr>
              <a:t>’’– </a:t>
            </a:r>
            <a:r>
              <a:rPr lang="sr-Cyrl-RS" sz="2800" dirty="0" smtClean="0">
                <a:solidFill>
                  <a:schemeClr val="tx1"/>
                </a:solidFill>
                <a:cs typeface="Arial" pitchFamily="34" charset="0"/>
              </a:rPr>
              <a:t>пројекат европске бициклистичке федерације, путем којег се развија мрежа бициклистичких путева Европом. Састоји се од 12 транс-континенталних праваца који пролазе целим континентом у дужини од 60 000 километара. </a:t>
            </a:r>
          </a:p>
          <a:p>
            <a:pPr algn="l">
              <a:buFont typeface="Courier New" pitchFamily="49" charset="0"/>
              <a:buChar char="o"/>
            </a:pPr>
            <a:r>
              <a:rPr lang="sr-Cyrl-RS" sz="2800" dirty="0" smtClean="0">
                <a:solidFill>
                  <a:schemeClr val="tx1"/>
                </a:solidFill>
                <a:cs typeface="Arial" pitchFamily="34" charset="0"/>
              </a:rPr>
              <a:t>ЕуроВело 6, 11 и 13 пролазе кроз Србију</a:t>
            </a:r>
            <a:r>
              <a:rPr lang="sr-Latn-RS" sz="2800" dirty="0" smtClean="0">
                <a:solidFill>
                  <a:schemeClr val="tx1"/>
                </a:solidFill>
                <a:cs typeface="Arial" pitchFamily="34" charset="0"/>
              </a:rPr>
              <a:t> </a:t>
            </a:r>
            <a:endParaRPr lang="sr-Cyrl-RS" sz="2800" dirty="0" smtClean="0">
              <a:solidFill>
                <a:schemeClr val="tx1"/>
              </a:solidFill>
              <a:cs typeface="Arial" pitchFamily="34" charset="0"/>
            </a:endParaRPr>
          </a:p>
          <a:p>
            <a:pPr algn="l">
              <a:buFont typeface="Courier New" pitchFamily="49" charset="0"/>
              <a:buChar char="o"/>
            </a:pPr>
            <a:endParaRPr lang="sr-Cyrl-RS" sz="2400" dirty="0" smtClean="0">
              <a:solidFill>
                <a:schemeClr val="tx1"/>
              </a:solidFill>
              <a:latin typeface="Arial" pitchFamily="34" charset="0"/>
              <a:cs typeface="Arial" pitchFamily="34" charset="0"/>
            </a:endParaRPr>
          </a:p>
          <a:p>
            <a:pPr algn="l"/>
            <a:endParaRPr lang="en-US" sz="2800" dirty="0">
              <a:solidFill>
                <a:schemeClr val="tx1"/>
              </a:solidFill>
            </a:endParaRPr>
          </a:p>
        </p:txBody>
      </p:sp>
      <p:pic>
        <p:nvPicPr>
          <p:cNvPr id="4" name="Picture 3" descr="EuroVelo_Routes_1-13,15.svg.png"/>
          <p:cNvPicPr>
            <a:picLocks noChangeAspect="1"/>
          </p:cNvPicPr>
          <p:nvPr/>
        </p:nvPicPr>
        <p:blipFill>
          <a:blip r:embed="rId2"/>
          <a:stretch>
            <a:fillRect/>
          </a:stretch>
        </p:blipFill>
        <p:spPr>
          <a:xfrm>
            <a:off x="500034" y="3645025"/>
            <a:ext cx="2919838" cy="3105646"/>
          </a:xfrm>
          <a:prstGeom prst="rect">
            <a:avLst/>
          </a:prstGeom>
          <a:ln>
            <a:noFill/>
          </a:ln>
          <a:effectLst>
            <a:softEdge rad="112500"/>
          </a:effec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3880127"/>
            <a:ext cx="5473675" cy="27392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pull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6.jpg"/>
          <p:cNvPicPr>
            <a:picLocks noChangeAspect="1"/>
          </p:cNvPicPr>
          <p:nvPr/>
        </p:nvPicPr>
        <p:blipFill>
          <a:blip r:embed="rId2"/>
          <a:stretch>
            <a:fillRect/>
          </a:stretch>
        </p:blipFill>
        <p:spPr>
          <a:xfrm>
            <a:off x="-73053" y="4131350"/>
            <a:ext cx="9144000" cy="2887579"/>
          </a:xfrm>
          <a:prstGeom prst="rect">
            <a:avLst/>
          </a:prstGeom>
          <a:ln>
            <a:noFill/>
          </a:ln>
          <a:effectLst>
            <a:softEdge rad="112500"/>
          </a:effec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53" y="-20242"/>
            <a:ext cx="143192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642910" y="214290"/>
            <a:ext cx="77724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Cyrl-RS" dirty="0" smtClean="0"/>
              <a:t> </a:t>
            </a:r>
            <a:r>
              <a:rPr lang="sr-Cyrl-RS" sz="4000" dirty="0" smtClean="0">
                <a:latin typeface="Arial Black" pitchFamily="34" charset="0"/>
              </a:rPr>
              <a:t>ПРОЈЕКАТ ЕУРОВЕЛО</a:t>
            </a:r>
            <a:endParaRPr lang="en-US" dirty="0">
              <a:latin typeface="Arial Black" pitchFamily="34" charset="0"/>
            </a:endParaRP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2052" y="1887933"/>
            <a:ext cx="3030714" cy="25168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1727126"/>
            <a:ext cx="6112052" cy="2677656"/>
          </a:xfrm>
          <a:prstGeom prst="rect">
            <a:avLst/>
          </a:prstGeom>
        </p:spPr>
        <p:txBody>
          <a:bodyPr wrap="square">
            <a:spAutoFit/>
          </a:bodyPr>
          <a:lstStyle/>
          <a:p>
            <a:pPr marL="285750" indent="-285750">
              <a:buFont typeface="Arial" pitchFamily="34" charset="0"/>
              <a:buChar char="•"/>
            </a:pPr>
            <a:r>
              <a:rPr lang="sr-Cyrl-RS" sz="2800" dirty="0">
                <a:cs typeface="Arial" pitchFamily="34" charset="0"/>
              </a:rPr>
              <a:t>Рута ,,</a:t>
            </a:r>
            <a:r>
              <a:rPr lang="en-US" sz="2800" dirty="0">
                <a:cs typeface="Arial" pitchFamily="34" charset="0"/>
              </a:rPr>
              <a:t>Euro Velo6” (</a:t>
            </a:r>
            <a:r>
              <a:rPr lang="sr-Cyrl-RS" sz="2800" dirty="0">
                <a:cs typeface="Arial" pitchFamily="34" charset="0"/>
              </a:rPr>
              <a:t>Е</a:t>
            </a:r>
            <a:r>
              <a:rPr lang="en-US" sz="2800" dirty="0">
                <a:cs typeface="Arial" pitchFamily="34" charset="0"/>
              </a:rPr>
              <a:t>V6) </a:t>
            </a:r>
            <a:r>
              <a:rPr lang="sr-Cyrl-RS" sz="2800" dirty="0">
                <a:cs typeface="Arial" pitchFamily="34" charset="0"/>
              </a:rPr>
              <a:t>спаја обалу Атлантика са Црним морем. Такође је називају и ,,Рута река“ или </a:t>
            </a:r>
            <a:r>
              <a:rPr lang="en-US" sz="2800" dirty="0">
                <a:cs typeface="Arial" pitchFamily="34" charset="0"/>
              </a:rPr>
              <a:t>The Rivers Route. </a:t>
            </a:r>
            <a:r>
              <a:rPr lang="sr-Cyrl-RS" sz="2800" dirty="0">
                <a:cs typeface="Arial" pitchFamily="34" charset="0"/>
              </a:rPr>
              <a:t>Дугачка је 3653 километара и иде дуж већине највећих европских река. </a:t>
            </a:r>
          </a:p>
        </p:txBody>
      </p:sp>
    </p:spTree>
  </p:cSld>
  <p:clrMapOvr>
    <a:masterClrMapping/>
  </p:clrMapOvr>
  <p:transition>
    <p:pull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Map11.jpg"/>
          <p:cNvPicPr>
            <a:picLocks noChangeAspect="1"/>
          </p:cNvPicPr>
          <p:nvPr/>
        </p:nvPicPr>
        <p:blipFill>
          <a:blip r:embed="rId2"/>
          <a:stretch>
            <a:fillRect/>
          </a:stretch>
        </p:blipFill>
        <p:spPr>
          <a:xfrm>
            <a:off x="785787" y="829826"/>
            <a:ext cx="2994126" cy="6028174"/>
          </a:xfrm>
          <a:prstGeom prst="rect">
            <a:avLst/>
          </a:prstGeom>
          <a:ln>
            <a:noFill/>
          </a:ln>
          <a:effectLst>
            <a:softEdge rad="112500"/>
          </a:effectLst>
        </p:spPr>
      </p:pic>
      <p:pic>
        <p:nvPicPr>
          <p:cNvPr id="3" name="Picture 2" descr="EV13.png"/>
          <p:cNvPicPr>
            <a:picLocks noChangeAspect="1"/>
          </p:cNvPicPr>
          <p:nvPr/>
        </p:nvPicPr>
        <p:blipFill>
          <a:blip r:embed="rId3"/>
          <a:stretch>
            <a:fillRect/>
          </a:stretch>
        </p:blipFill>
        <p:spPr>
          <a:xfrm>
            <a:off x="5364088" y="870762"/>
            <a:ext cx="2990296" cy="5987238"/>
          </a:xfrm>
          <a:prstGeom prst="rect">
            <a:avLst/>
          </a:prstGeom>
          <a:ln>
            <a:noFill/>
          </a:ln>
          <a:effectLst>
            <a:softEdge rad="112500"/>
          </a:effec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1" y="1196752"/>
            <a:ext cx="1340532" cy="133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3231" y="4293096"/>
            <a:ext cx="1394717" cy="138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642910" y="214290"/>
            <a:ext cx="77724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Cyrl-RS" dirty="0" smtClean="0"/>
              <a:t> </a:t>
            </a:r>
            <a:r>
              <a:rPr lang="sr-Cyrl-RS" sz="4000" dirty="0" smtClean="0">
                <a:latin typeface="Arial Black" pitchFamily="34" charset="0"/>
              </a:rPr>
              <a:t>ПРОЈЕКАТ ЕУРОВЕЛО</a:t>
            </a:r>
            <a:endParaRPr lang="en-US" dirty="0">
              <a:latin typeface="Arial Black" pitchFamily="34" charset="0"/>
            </a:endParaRPr>
          </a:p>
        </p:txBody>
      </p:sp>
    </p:spTree>
  </p:cSld>
  <p:clrMapOvr>
    <a:masterClrMapping/>
  </p:clrMapOvr>
  <p:transition>
    <p:pull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632" y="763231"/>
            <a:ext cx="9144000" cy="2677656"/>
          </a:xfrm>
          <a:prstGeom prst="rect">
            <a:avLst/>
          </a:prstGeom>
        </p:spPr>
        <p:txBody>
          <a:bodyPr wrap="square">
            <a:spAutoFit/>
          </a:bodyPr>
          <a:lstStyle/>
          <a:p>
            <a:pPr marL="285750" indent="-285750">
              <a:buFont typeface="Arial" pitchFamily="34" charset="0"/>
              <a:buChar char="•"/>
            </a:pPr>
            <a:r>
              <a:rPr lang="ru-RU" sz="2400" dirty="0">
                <a:cs typeface="Arial" pitchFamily="34" charset="0"/>
              </a:rPr>
              <a:t>Еуро Вело у Горњем Подунављу</a:t>
            </a:r>
            <a:r>
              <a:rPr lang="ru-RU" sz="2400" dirty="0" smtClean="0">
                <a:cs typeface="Arial" pitchFamily="34" charset="0"/>
              </a:rPr>
              <a:t>; На </a:t>
            </a:r>
            <a:r>
              <a:rPr lang="ru-RU" sz="2400" dirty="0">
                <a:cs typeface="Arial" pitchFamily="34" charset="0"/>
              </a:rPr>
              <a:t>делу руте кроз Горње </a:t>
            </a:r>
            <a:r>
              <a:rPr lang="ru-RU" sz="2400" dirty="0" smtClean="0">
                <a:cs typeface="Arial" pitchFamily="34" charset="0"/>
              </a:rPr>
              <a:t>Подунавље, од </a:t>
            </a:r>
            <a:r>
              <a:rPr lang="ru-RU" sz="2400" dirty="0">
                <a:cs typeface="Arial" pitchFamily="34" charset="0"/>
              </a:rPr>
              <a:t>границе са Мађарском и Хрватском постављена је комплетна бициклистичка сигнализација. Путокази и показне табле, потпуно у складу са стандардом европских бициклистичких рута, које међу туристима постају све популарније. </a:t>
            </a:r>
            <a:endParaRPr lang="ru-RU" sz="2400" dirty="0" smtClean="0">
              <a:cs typeface="Arial" pitchFamily="34" charset="0"/>
            </a:endParaRPr>
          </a:p>
          <a:p>
            <a:pPr marL="285750" indent="-285750">
              <a:buFont typeface="Arial" pitchFamily="34" charset="0"/>
              <a:buChar char="•"/>
            </a:pPr>
            <a:r>
              <a:rPr lang="ru-RU" sz="2400" dirty="0">
                <a:cs typeface="Arial" pitchFamily="34" charset="0"/>
              </a:rPr>
              <a:t>Постављање путоказа у Србији део је немачког пројекта ,,</a:t>
            </a:r>
            <a:r>
              <a:rPr lang="en-US" sz="2400" dirty="0" err="1">
                <a:cs typeface="Arial" pitchFamily="34" charset="0"/>
              </a:rPr>
              <a:t>Donauradweg</a:t>
            </a:r>
            <a:r>
              <a:rPr lang="en-US" sz="2400" dirty="0">
                <a:cs typeface="Arial" pitchFamily="34" charset="0"/>
              </a:rPr>
              <a:t>’’. </a:t>
            </a:r>
            <a:r>
              <a:rPr lang="ru-RU" sz="2400" dirty="0">
                <a:cs typeface="Arial" pitchFamily="34" charset="0"/>
              </a:rPr>
              <a:t>Четврти део ове бициклистичке стазе почиње </a:t>
            </a:r>
            <a:endParaRPr lang="ru-RU" sz="2400" dirty="0" smtClean="0">
              <a:cs typeface="Arial" pitchFamily="34" charset="0"/>
            </a:endParaRPr>
          </a:p>
        </p:txBody>
      </p:sp>
      <p:sp>
        <p:nvSpPr>
          <p:cNvPr id="3" name="Title 1"/>
          <p:cNvSpPr txBox="1">
            <a:spLocks/>
          </p:cNvSpPr>
          <p:nvPr/>
        </p:nvSpPr>
        <p:spPr>
          <a:xfrm>
            <a:off x="686526" y="28219"/>
            <a:ext cx="77724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Cyrl-RS" smtClean="0"/>
              <a:t> </a:t>
            </a:r>
            <a:r>
              <a:rPr lang="sr-Cyrl-RS" sz="4000" smtClean="0">
                <a:latin typeface="Arial Black" pitchFamily="34" charset="0"/>
              </a:rPr>
              <a:t>ПРОЈЕКАТ ЕУРОВЕЛО</a:t>
            </a:r>
            <a:endParaRPr lang="en-US" dirty="0">
              <a:latin typeface="Arial Black"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22662"/>
            <a:ext cx="4449763" cy="3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726" y="3284984"/>
            <a:ext cx="4432632" cy="3416320"/>
          </a:xfrm>
          <a:prstGeom prst="rect">
            <a:avLst/>
          </a:prstGeom>
        </p:spPr>
        <p:txBody>
          <a:bodyPr wrap="square">
            <a:spAutoFit/>
          </a:bodyPr>
          <a:lstStyle/>
          <a:p>
            <a:r>
              <a:rPr lang="ru-RU" sz="2400" dirty="0" smtClean="0"/>
              <a:t>у </a:t>
            </a:r>
            <a:r>
              <a:rPr lang="ru-RU" sz="2400" dirty="0"/>
              <a:t>Будимпешти и иде до Црног мора (1670 километара) и огроман део пролази кроз Србију, више од трећине</a:t>
            </a:r>
            <a:r>
              <a:rPr lang="ru-RU" sz="2400" dirty="0" smtClean="0"/>
              <a:t>.</a:t>
            </a:r>
          </a:p>
          <a:p>
            <a:pPr marL="285750" indent="-285750">
              <a:buFont typeface="Arial" pitchFamily="34" charset="0"/>
              <a:buChar char="•"/>
            </a:pPr>
            <a:r>
              <a:rPr lang="ru-RU" sz="2400" dirty="0" smtClean="0"/>
              <a:t>Укупна дужина Дунавске бициклистичке руте кроз Србију (главна рута) 667 километара</a:t>
            </a:r>
          </a:p>
          <a:p>
            <a:pPr marL="285750" indent="-285750">
              <a:buFont typeface="Arial" pitchFamily="34" charset="0"/>
              <a:buChar char="•"/>
            </a:pPr>
            <a:endParaRPr lang="ru-RU" sz="2400" dirty="0"/>
          </a:p>
        </p:txBody>
      </p:sp>
    </p:spTree>
    <p:extLst>
      <p:ext uri="{BB962C8B-B14F-4D97-AF65-F5344CB8AC3E}">
        <p14:creationId xmlns:p14="http://schemas.microsoft.com/office/powerpoint/2010/main" val="1661461719"/>
      </p:ext>
    </p:extLst>
  </p:cSld>
  <p:clrMapOvr>
    <a:masterClrMapping/>
  </p:clrMapOvr>
  <p:transition>
    <p:pull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RS" sz="3600" dirty="0" smtClean="0">
                <a:latin typeface="Arial Black" pitchFamily="34" charset="0"/>
              </a:rPr>
              <a:t>РУТЕ ВЕЗАНЕ ЗА СОМБОР</a:t>
            </a:r>
            <a:endParaRPr lang="en-US" sz="3600" dirty="0">
              <a:latin typeface="Arial Black" pitchFamily="34" charset="0"/>
            </a:endParaRPr>
          </a:p>
        </p:txBody>
      </p:sp>
      <p:sp>
        <p:nvSpPr>
          <p:cNvPr id="3" name="Content Placeholder 2"/>
          <p:cNvSpPr>
            <a:spLocks noGrp="1"/>
          </p:cNvSpPr>
          <p:nvPr>
            <p:ph idx="1"/>
          </p:nvPr>
        </p:nvSpPr>
        <p:spPr>
          <a:xfrm>
            <a:off x="0" y="1214422"/>
            <a:ext cx="9144000" cy="5643578"/>
          </a:xfrm>
        </p:spPr>
        <p:txBody>
          <a:bodyPr/>
          <a:lstStyle/>
          <a:p>
            <a:pPr>
              <a:buFont typeface="Courier New" pitchFamily="49" charset="0"/>
              <a:buChar char="o"/>
            </a:pPr>
            <a:r>
              <a:rPr lang="sr-Cyrl-RS" dirty="0" smtClean="0">
                <a:cs typeface="Arial" pitchFamily="34" charset="0"/>
              </a:rPr>
              <a:t>Осијек – Сомбор</a:t>
            </a:r>
          </a:p>
          <a:p>
            <a:pPr>
              <a:buFont typeface="Courier New" pitchFamily="49" charset="0"/>
              <a:buChar char="o"/>
            </a:pPr>
            <a:r>
              <a:rPr lang="sr-Cyrl-RS" dirty="0" smtClean="0">
                <a:cs typeface="Arial" pitchFamily="34" charset="0"/>
              </a:rPr>
              <a:t>Европски Амазон</a:t>
            </a:r>
            <a:endParaRPr lang="en-US" dirty="0">
              <a:cs typeface="Arial" pitchFamily="34" charset="0"/>
            </a:endParaRPr>
          </a:p>
        </p:txBody>
      </p:sp>
      <p:pic>
        <p:nvPicPr>
          <p:cNvPr id="4" name="Picture 3" descr="osijeksombor.jpg"/>
          <p:cNvPicPr>
            <a:picLocks noChangeAspect="1"/>
          </p:cNvPicPr>
          <p:nvPr/>
        </p:nvPicPr>
        <p:blipFill>
          <a:blip r:embed="rId2" cstate="print"/>
          <a:stretch>
            <a:fillRect/>
          </a:stretch>
        </p:blipFill>
        <p:spPr>
          <a:xfrm>
            <a:off x="4857752" y="1428736"/>
            <a:ext cx="4105696" cy="4714908"/>
          </a:xfrm>
          <a:prstGeom prst="rect">
            <a:avLst/>
          </a:prstGeom>
          <a:ln>
            <a:noFill/>
          </a:ln>
          <a:effectLst>
            <a:softEdge rad="112500"/>
          </a:effectLst>
        </p:spPr>
      </p:pic>
      <p:pic>
        <p:nvPicPr>
          <p:cNvPr id="5" name="Picture 4" descr="evropskia.jpg"/>
          <p:cNvPicPr>
            <a:picLocks noChangeAspect="1"/>
          </p:cNvPicPr>
          <p:nvPr/>
        </p:nvPicPr>
        <p:blipFill>
          <a:blip r:embed="rId3"/>
          <a:stretch>
            <a:fillRect/>
          </a:stretch>
        </p:blipFill>
        <p:spPr>
          <a:xfrm>
            <a:off x="142844" y="2786058"/>
            <a:ext cx="4581942" cy="2714644"/>
          </a:xfrm>
          <a:prstGeom prst="rect">
            <a:avLst/>
          </a:prstGeom>
          <a:ln>
            <a:noFill/>
          </a:ln>
          <a:effectLst>
            <a:softEdge rad="112500"/>
          </a:effectLst>
        </p:spPr>
      </p:pic>
    </p:spTree>
  </p:cSld>
  <p:clrMapOvr>
    <a:masterClrMapping/>
  </p:clrMapOvr>
  <p:transition>
    <p:pull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latin typeface="Arial Black" pitchFamily="34" charset="0"/>
              </a:rPr>
              <a:t>’’ПАНОНСКИ ПУТ МИРА’’</a:t>
            </a:r>
            <a:endParaRPr lang="en-US" dirty="0">
              <a:latin typeface="Arial Black" pitchFamily="34" charset="0"/>
            </a:endParaRPr>
          </a:p>
        </p:txBody>
      </p:sp>
      <p:sp>
        <p:nvSpPr>
          <p:cNvPr id="3" name="Content Placeholder 2"/>
          <p:cNvSpPr>
            <a:spLocks noGrp="1"/>
          </p:cNvSpPr>
          <p:nvPr>
            <p:ph idx="1"/>
          </p:nvPr>
        </p:nvSpPr>
        <p:spPr>
          <a:xfrm>
            <a:off x="0" y="1169193"/>
            <a:ext cx="9144000" cy="4525963"/>
          </a:xfrm>
        </p:spPr>
        <p:txBody>
          <a:bodyPr>
            <a:normAutofit/>
          </a:bodyPr>
          <a:lstStyle/>
          <a:p>
            <a:r>
              <a:rPr lang="sr-Cyrl-RS" sz="2400" dirty="0">
                <a:cs typeface="Arial" pitchFamily="34" charset="0"/>
              </a:rPr>
              <a:t>Бициклистичка рута ,,Панонски пут мира’’ у својој дужини од око 80 километара повезује градове Осијек и Сомбор</a:t>
            </a:r>
            <a:r>
              <a:rPr lang="sr-Cyrl-RS" sz="2400" dirty="0" smtClean="0">
                <a:cs typeface="Arial" pitchFamily="34" charset="0"/>
              </a:rPr>
              <a:t>.</a:t>
            </a:r>
          </a:p>
          <a:p>
            <a:r>
              <a:rPr lang="ru-RU" sz="2400" dirty="0">
                <a:cs typeface="Arial" pitchFamily="34" charset="0"/>
              </a:rPr>
              <a:t>Рута пролази кроз најбоље очувана природна подручја у средњем току Дунава, парк природе Копачки рит и резерват природе Горње Подунавље, повезујући мултинационално локално становиштво. </a:t>
            </a:r>
          </a:p>
          <a:p>
            <a:endParaRPr lang="en-US" sz="2400" dirty="0">
              <a:latin typeface="Arial" pitchFamily="34" charset="0"/>
              <a:cs typeface="Arial" pitchFamily="34" charset="0"/>
            </a:endParaRP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3432969"/>
            <a:ext cx="4999037" cy="33099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3535148"/>
            <a:ext cx="2448272" cy="32001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499089"/>
      </p:ext>
    </p:extLst>
  </p:cSld>
  <p:clrMapOvr>
    <a:masterClrMapping/>
  </p:clrMapOvr>
  <p:transition>
    <p:pull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144000" cy="4525963"/>
          </a:xfrm>
        </p:spPr>
        <p:txBody>
          <a:bodyPr>
            <a:normAutofit/>
          </a:bodyPr>
          <a:lstStyle/>
          <a:p>
            <a:r>
              <a:rPr lang="sr-Cyrl-RS" sz="2800" dirty="0">
                <a:cs typeface="Arial" pitchFamily="34" charset="0"/>
              </a:rPr>
              <a:t>Рута са осјечке стране почиње непосредно пре моста преко реке Драве, а у Сомбру је почетна тачка код споменика Св. Флоријану у Батинској улици.</a:t>
            </a:r>
          </a:p>
          <a:p>
            <a:r>
              <a:rPr lang="ru-RU" sz="2800" dirty="0">
                <a:cs typeface="Arial" pitchFamily="34" charset="0"/>
              </a:rPr>
              <a:t>Она представља трећу на свету прекограничну руту!</a:t>
            </a:r>
          </a:p>
        </p:txBody>
      </p:sp>
      <p:sp>
        <p:nvSpPr>
          <p:cNvPr id="4" name="Title 1"/>
          <p:cNvSpPr>
            <a:spLocks noGrp="1"/>
          </p:cNvSpPr>
          <p:nvPr>
            <p:ph type="title"/>
          </p:nvPr>
        </p:nvSpPr>
        <p:spPr/>
        <p:txBody>
          <a:bodyPr/>
          <a:lstStyle/>
          <a:p>
            <a:r>
              <a:rPr lang="sr-Cyrl-RS" dirty="0" smtClean="0">
                <a:latin typeface="Arial Black" pitchFamily="34" charset="0"/>
              </a:rPr>
              <a:t>’’ПАНОНСКИ ПУТ МИРА’’</a:t>
            </a:r>
            <a:endParaRPr lang="en-US" dirty="0">
              <a:latin typeface="Arial Black"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8323" y="3717032"/>
            <a:ext cx="4185677" cy="314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51" y="3913972"/>
            <a:ext cx="5252065" cy="2950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4361547"/>
      </p:ext>
    </p:extLst>
  </p:cSld>
  <p:clrMapOvr>
    <a:masterClrMapping/>
  </p:clrMapOvr>
  <p:transition>
    <p:pull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sr-Cyrl-RS" sz="3200" dirty="0" smtClean="0">
                <a:latin typeface="Arial Black" pitchFamily="34" charset="0"/>
              </a:rPr>
              <a:t>БИЦИКЛИСТИЧКЕ СТАЗЕ У СОМБОРУ</a:t>
            </a:r>
            <a:endParaRPr lang="en-US" sz="3200" dirty="0">
              <a:latin typeface="Arial Black" pitchFamily="34" charset="0"/>
            </a:endParaRPr>
          </a:p>
        </p:txBody>
      </p:sp>
      <p:sp>
        <p:nvSpPr>
          <p:cNvPr id="3" name="Content Placeholder 2"/>
          <p:cNvSpPr>
            <a:spLocks noGrp="1"/>
          </p:cNvSpPr>
          <p:nvPr>
            <p:ph idx="1"/>
          </p:nvPr>
        </p:nvSpPr>
        <p:spPr>
          <a:xfrm>
            <a:off x="0" y="764704"/>
            <a:ext cx="9144000" cy="2016224"/>
          </a:xfrm>
        </p:spPr>
        <p:txBody>
          <a:bodyPr>
            <a:normAutofit/>
          </a:bodyPr>
          <a:lstStyle/>
          <a:p>
            <a:pPr>
              <a:buFont typeface="Courier New" pitchFamily="49" charset="0"/>
              <a:buChar char="o"/>
            </a:pPr>
            <a:r>
              <a:rPr lang="ru-RU" sz="2800" dirty="0">
                <a:cs typeface="Arial" pitchFamily="34" charset="0"/>
              </a:rPr>
              <a:t>Бициклистичка стаза Апатински пут – стазом је омогућен долазак до ГХ ,,Мостонга’’ и базена, као и до нашег Великог Бачког канала поред купалишта Штранд. </a:t>
            </a:r>
          </a:p>
        </p:txBody>
      </p:sp>
      <p:pic>
        <p:nvPicPr>
          <p:cNvPr id="9219" name="Picture 3" descr="D:\New folder\IMG_64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96" y="2628181"/>
            <a:ext cx="2662752" cy="177380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D:\New folder\IMG_64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2627153"/>
            <a:ext cx="2664296" cy="1774833"/>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D:\New folder\IMG_64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8236" y="2627153"/>
            <a:ext cx="2664296" cy="177483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D:\New folder\IMG_643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96" y="4401986"/>
            <a:ext cx="2662752" cy="1773804"/>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D:\New folder\IMG_643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847" y="4401986"/>
            <a:ext cx="2662751" cy="1773804"/>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D:\New folder\IMG_645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8143" y="4401986"/>
            <a:ext cx="2662751" cy="17738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ll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New folder\IMG_64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4073" y="3987337"/>
            <a:ext cx="2893603" cy="19275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D:\New folder\IMG_64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182" y="1412776"/>
            <a:ext cx="3864810" cy="25745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D:\New folder\IMG_64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1412776"/>
            <a:ext cx="3864810" cy="25745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D:\New folder\IMG_646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0471" y="3987337"/>
            <a:ext cx="2893603" cy="19275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D:\New folder\IMG_646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869" y="3987337"/>
            <a:ext cx="2893603" cy="192758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467544" y="17346"/>
            <a:ext cx="8229600" cy="1143000"/>
          </a:xfrm>
        </p:spPr>
        <p:txBody>
          <a:bodyPr>
            <a:noAutofit/>
          </a:bodyPr>
          <a:lstStyle/>
          <a:p>
            <a:r>
              <a:rPr lang="sr-Cyrl-RS" sz="3200" dirty="0" smtClean="0">
                <a:latin typeface="Arial Black" pitchFamily="34" charset="0"/>
              </a:rPr>
              <a:t>БИЦИКЛИСТИЧКЕ СТАЗЕ У СОМБОРУ</a:t>
            </a:r>
            <a:endParaRPr lang="en-US" sz="3200" dirty="0">
              <a:latin typeface="Arial Black" pitchFamily="34" charset="0"/>
            </a:endParaRPr>
          </a:p>
        </p:txBody>
      </p:sp>
    </p:spTree>
    <p:extLst>
      <p:ext uri="{BB962C8B-B14F-4D97-AF65-F5344CB8AC3E}">
        <p14:creationId xmlns:p14="http://schemas.microsoft.com/office/powerpoint/2010/main" val="2259135725"/>
      </p:ext>
    </p:extLst>
  </p:cSld>
  <p:clrMapOvr>
    <a:masterClrMapping/>
  </p:clrMapOvr>
  <p:transition>
    <p:pull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0"/>
            <a:ext cx="8229600" cy="1143000"/>
          </a:xfrm>
        </p:spPr>
        <p:txBody>
          <a:bodyPr>
            <a:noAutofit/>
          </a:bodyPr>
          <a:lstStyle/>
          <a:p>
            <a:r>
              <a:rPr lang="sr-Cyrl-RS" sz="3200" dirty="0" smtClean="0">
                <a:latin typeface="Arial Black" pitchFamily="34" charset="0"/>
              </a:rPr>
              <a:t>БИЦИКЛИСТИЧКЕ СТАЗЕ У СОМБОРУ</a:t>
            </a:r>
            <a:endParaRPr lang="en-US" sz="3200" dirty="0">
              <a:latin typeface="Arial Black" pitchFamily="34" charset="0"/>
            </a:endParaRPr>
          </a:p>
        </p:txBody>
      </p:sp>
      <p:pic>
        <p:nvPicPr>
          <p:cNvPr id="3074" name="Picture 2" descr="D:\New folder\IMG_64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6270" y="3430963"/>
            <a:ext cx="4428948" cy="295036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New folder\IMG_64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49" y="1340768"/>
            <a:ext cx="2982090" cy="19865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New folder\IMG_648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1039" y="1340769"/>
            <a:ext cx="2982088" cy="198653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New folder\IMG_648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3128" y="1340768"/>
            <a:ext cx="2982090" cy="198653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New folder\IMG_648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49" y="3430963"/>
            <a:ext cx="4473134" cy="297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44010"/>
      </p:ext>
    </p:extLst>
  </p:cSld>
  <p:clrMapOvr>
    <a:masterClrMapping/>
  </p:clrMapOvr>
  <p:transition>
    <p:pull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71546"/>
          </a:xfrm>
        </p:spPr>
        <p:txBody>
          <a:bodyPr/>
          <a:lstStyle/>
          <a:p>
            <a:r>
              <a:rPr lang="sr-Cyrl-RS" dirty="0" smtClean="0">
                <a:latin typeface="Arial Black" pitchFamily="34" charset="0"/>
              </a:rPr>
              <a:t>САДРЖАЈ</a:t>
            </a:r>
            <a:endParaRPr lang="en-US" dirty="0">
              <a:latin typeface="Arial Black" pitchFamily="34" charset="0"/>
            </a:endParaRPr>
          </a:p>
        </p:txBody>
      </p:sp>
      <p:sp>
        <p:nvSpPr>
          <p:cNvPr id="3" name="Content Placeholder 2"/>
          <p:cNvSpPr>
            <a:spLocks noGrp="1"/>
          </p:cNvSpPr>
          <p:nvPr>
            <p:ph idx="1"/>
          </p:nvPr>
        </p:nvSpPr>
        <p:spPr>
          <a:xfrm>
            <a:off x="0" y="1071546"/>
            <a:ext cx="7092280" cy="5786454"/>
          </a:xfrm>
        </p:spPr>
        <p:txBody>
          <a:bodyPr>
            <a:normAutofit fontScale="85000" lnSpcReduction="20000"/>
          </a:bodyPr>
          <a:lstStyle/>
          <a:p>
            <a:pPr marL="514350" indent="-514350">
              <a:buFont typeface="+mj-lt"/>
              <a:buAutoNum type="arabicPeriod"/>
            </a:pPr>
            <a:r>
              <a:rPr lang="sr-Cyrl-RS" dirty="0" smtClean="0">
                <a:cs typeface="Arial" pitchFamily="34" charset="0"/>
              </a:rPr>
              <a:t>Шта су то бициклистичке стазе?</a:t>
            </a:r>
          </a:p>
          <a:p>
            <a:pPr marL="514350" indent="-514350">
              <a:buFont typeface="+mj-lt"/>
              <a:buAutoNum type="arabicPeriod"/>
            </a:pPr>
            <a:r>
              <a:rPr lang="sr-Cyrl-RS" dirty="0" smtClean="0">
                <a:cs typeface="Arial" pitchFamily="34" charset="0"/>
              </a:rPr>
              <a:t>Појам бицикл</a:t>
            </a:r>
          </a:p>
          <a:p>
            <a:pPr marL="514350" indent="-514350">
              <a:buFont typeface="+mj-lt"/>
              <a:buAutoNum type="arabicPeriod"/>
            </a:pPr>
            <a:r>
              <a:rPr lang="sr-Cyrl-RS" dirty="0" smtClean="0">
                <a:cs typeface="Arial" pitchFamily="34" charset="0"/>
              </a:rPr>
              <a:t>Иновативне бициклистичке стазе</a:t>
            </a:r>
          </a:p>
          <a:p>
            <a:pPr marL="514350" indent="-514350">
              <a:buFont typeface="+mj-lt"/>
              <a:buAutoNum type="arabicPeriod"/>
            </a:pPr>
            <a:r>
              <a:rPr lang="sr-Cyrl-RS" dirty="0" smtClean="0">
                <a:cs typeface="Arial" pitchFamily="34" charset="0"/>
              </a:rPr>
              <a:t>Пројекат  ’’Еуровело’’</a:t>
            </a:r>
          </a:p>
          <a:p>
            <a:pPr marL="514350" indent="-514350">
              <a:buFont typeface="+mj-lt"/>
              <a:buAutoNum type="arabicPeriod"/>
            </a:pPr>
            <a:r>
              <a:rPr lang="sr-Cyrl-RS" dirty="0" smtClean="0">
                <a:cs typeface="Arial" pitchFamily="34" charset="0"/>
              </a:rPr>
              <a:t>Руте везане за Сомбор</a:t>
            </a:r>
          </a:p>
          <a:p>
            <a:pPr marL="514350" indent="-514350">
              <a:buFont typeface="+mj-lt"/>
              <a:buAutoNum type="arabicPeriod"/>
            </a:pPr>
            <a:r>
              <a:rPr lang="sr-Cyrl-RS" dirty="0" smtClean="0">
                <a:cs typeface="Arial" pitchFamily="34" charset="0"/>
              </a:rPr>
              <a:t>Панонски пут мира</a:t>
            </a:r>
          </a:p>
          <a:p>
            <a:pPr marL="514350" indent="-514350">
              <a:buFont typeface="+mj-lt"/>
              <a:buAutoNum type="arabicPeriod"/>
            </a:pPr>
            <a:r>
              <a:rPr lang="sr-Cyrl-RS" dirty="0" smtClean="0">
                <a:cs typeface="Arial" pitchFamily="34" charset="0"/>
              </a:rPr>
              <a:t>Бициклистичке стазе у Сомбору</a:t>
            </a:r>
          </a:p>
          <a:p>
            <a:pPr marL="514350" indent="-514350">
              <a:buFont typeface="+mj-lt"/>
              <a:buAutoNum type="arabicPeriod"/>
            </a:pPr>
            <a:r>
              <a:rPr lang="sr-Cyrl-RS" dirty="0" smtClean="0">
                <a:cs typeface="Arial" pitchFamily="34" charset="0"/>
              </a:rPr>
              <a:t>Руте у Србији</a:t>
            </a:r>
          </a:p>
          <a:p>
            <a:pPr marL="514350" indent="-514350">
              <a:buFont typeface="+mj-lt"/>
              <a:buAutoNum type="arabicPeriod"/>
            </a:pPr>
            <a:r>
              <a:rPr lang="sr-Cyrl-RS" dirty="0" smtClean="0">
                <a:cs typeface="Arial" pitchFamily="34" charset="0"/>
              </a:rPr>
              <a:t>Проблеми са бициклистичким стазама</a:t>
            </a:r>
          </a:p>
          <a:p>
            <a:pPr marL="514350" indent="-514350">
              <a:buFont typeface="+mj-lt"/>
              <a:buAutoNum type="arabicPeriod"/>
            </a:pPr>
            <a:r>
              <a:rPr lang="sr-Cyrl-RS" dirty="0" smtClean="0">
                <a:cs typeface="Arial" pitchFamily="34" charset="0"/>
              </a:rPr>
              <a:t> Сомборски бициклистички клубови</a:t>
            </a:r>
          </a:p>
          <a:p>
            <a:pPr marL="514350" indent="-514350">
              <a:buFont typeface="+mj-lt"/>
              <a:buAutoNum type="arabicPeriod"/>
            </a:pPr>
            <a:r>
              <a:rPr lang="sr-Cyrl-RS" dirty="0" smtClean="0">
                <a:cs typeface="Arial" pitchFamily="34" charset="0"/>
              </a:rPr>
              <a:t> Анкета</a:t>
            </a:r>
          </a:p>
          <a:p>
            <a:pPr marL="514350" indent="-514350">
              <a:buFont typeface="+mj-lt"/>
              <a:buAutoNum type="arabicPeriod"/>
            </a:pPr>
            <a:r>
              <a:rPr lang="sr-Cyrl-RS" dirty="0" smtClean="0">
                <a:cs typeface="Arial" pitchFamily="34" charset="0"/>
              </a:rPr>
              <a:t> Резултати анкете</a:t>
            </a:r>
          </a:p>
          <a:p>
            <a:pPr marL="514350" indent="-514350">
              <a:buFont typeface="+mj-lt"/>
              <a:buAutoNum type="arabicPeriod"/>
            </a:pPr>
            <a:r>
              <a:rPr lang="sr-Cyrl-RS" dirty="0" smtClean="0">
                <a:cs typeface="Arial" pitchFamily="34" charset="0"/>
              </a:rPr>
              <a:t>Закључци</a:t>
            </a:r>
          </a:p>
          <a:p>
            <a:pPr marL="514350" indent="-514350">
              <a:buFont typeface="+mj-lt"/>
              <a:buAutoNum type="arabicPeriod"/>
            </a:pPr>
            <a:endParaRPr lang="sr-Cyrl-RS" dirty="0" smtClean="0"/>
          </a:p>
          <a:p>
            <a:pPr marL="514350" indent="-514350">
              <a:buFont typeface="+mj-lt"/>
              <a:buAutoNum type="arabicPeriod"/>
            </a:pPr>
            <a:endParaRPr lang="sr-Cyrl-RS" dirty="0" smtClean="0"/>
          </a:p>
          <a:p>
            <a:pPr marL="514350" indent="-514350">
              <a:buFont typeface="+mj-lt"/>
              <a:buAutoNum type="arabicPeriod"/>
            </a:pPr>
            <a:endParaRPr lang="en-US" dirty="0"/>
          </a:p>
        </p:txBody>
      </p:sp>
      <p:pic>
        <p:nvPicPr>
          <p:cNvPr id="4" name="Picture 3" descr="IMG_6415.jpg"/>
          <p:cNvPicPr>
            <a:picLocks noChangeAspect="1"/>
          </p:cNvPicPr>
          <p:nvPr/>
        </p:nvPicPr>
        <p:blipFill>
          <a:blip r:embed="rId2" cstate="print"/>
          <a:stretch>
            <a:fillRect/>
          </a:stretch>
        </p:blipFill>
        <p:spPr>
          <a:xfrm>
            <a:off x="5580113" y="989916"/>
            <a:ext cx="3442476" cy="2293222"/>
          </a:xfrm>
          <a:prstGeom prst="rect">
            <a:avLst/>
          </a:prstGeom>
          <a:ln>
            <a:noFill/>
          </a:ln>
          <a:effectLst>
            <a:softEdge rad="112500"/>
          </a:effec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1" y="3483787"/>
            <a:ext cx="2771800" cy="32559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pull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3103"/>
            <a:ext cx="9144000" cy="2088232"/>
          </a:xfrm>
        </p:spPr>
        <p:txBody>
          <a:bodyPr>
            <a:normAutofit/>
          </a:bodyPr>
          <a:lstStyle/>
          <a:p>
            <a:r>
              <a:rPr lang="sr-Cyrl-RS" sz="2800" dirty="0"/>
              <a:t>Бициклистичка стаза око Венца – омогућен је обилазак града Венцима Петра Бојовића, Радомира Путника, Живојина Мишића и Војводе Степе Степановића.</a:t>
            </a:r>
            <a:endParaRPr lang="en-US" sz="2800" dirty="0"/>
          </a:p>
          <a:p>
            <a:endParaRPr lang="en-US" sz="3600" dirty="0"/>
          </a:p>
        </p:txBody>
      </p:sp>
      <p:sp>
        <p:nvSpPr>
          <p:cNvPr id="4" name="Title 1"/>
          <p:cNvSpPr>
            <a:spLocks noGrp="1"/>
          </p:cNvSpPr>
          <p:nvPr>
            <p:ph type="title"/>
          </p:nvPr>
        </p:nvSpPr>
        <p:spPr>
          <a:xfrm>
            <a:off x="467544" y="0"/>
            <a:ext cx="8229600" cy="1143000"/>
          </a:xfrm>
        </p:spPr>
        <p:txBody>
          <a:bodyPr>
            <a:noAutofit/>
          </a:bodyPr>
          <a:lstStyle/>
          <a:p>
            <a:r>
              <a:rPr lang="sr-Cyrl-RS" sz="3200" dirty="0" smtClean="0">
                <a:latin typeface="Arial Black" pitchFamily="34" charset="0"/>
              </a:rPr>
              <a:t>БИЦИКЛИСТИЧКЕ СТАЗЕ У СОМБОРУ</a:t>
            </a:r>
            <a:endParaRPr lang="en-US" sz="3200" dirty="0">
              <a:latin typeface="Arial Black" pitchFamily="34" charset="0"/>
            </a:endParaRPr>
          </a:p>
        </p:txBody>
      </p:sp>
      <p:pic>
        <p:nvPicPr>
          <p:cNvPr id="2050" name="Picture 2" descr="D:\New folder\IMG_64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6256" y="4515473"/>
            <a:ext cx="2061628" cy="137336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New folder\IMG_63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766" y="3202822"/>
            <a:ext cx="2051022" cy="13662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New folder\IMG_63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6788" y="3202822"/>
            <a:ext cx="2051022" cy="136629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New folder\IMG_638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125" y="4569121"/>
            <a:ext cx="2026664" cy="13500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New folder\IMG_638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6790" y="4569120"/>
            <a:ext cx="2026666" cy="135007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New folder\IMG_638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6256" y="3172466"/>
            <a:ext cx="2061628" cy="1373363"/>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D:\New folder\IMG_641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06932" y="3172466"/>
            <a:ext cx="2067505" cy="13772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New folder\IMG_641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06932" y="4538763"/>
            <a:ext cx="2026666" cy="1350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53150"/>
      </p:ext>
    </p:extLst>
  </p:cSld>
  <p:clrMapOvr>
    <a:masterClrMapping/>
  </p:clrMapOvr>
  <p:transition>
    <p:pull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96752"/>
            <a:ext cx="9144000" cy="4525963"/>
          </a:xfrm>
        </p:spPr>
        <p:txBody>
          <a:bodyPr/>
          <a:lstStyle/>
          <a:p>
            <a:r>
              <a:rPr lang="ru-RU" dirty="0"/>
              <a:t>Бициклистичка стаза код болнице (она представља позитиван пример у нашем граду).</a:t>
            </a:r>
          </a:p>
          <a:p>
            <a:endParaRPr lang="en-US" dirty="0"/>
          </a:p>
        </p:txBody>
      </p:sp>
      <p:sp>
        <p:nvSpPr>
          <p:cNvPr id="4" name="Title 1"/>
          <p:cNvSpPr>
            <a:spLocks noGrp="1"/>
          </p:cNvSpPr>
          <p:nvPr>
            <p:ph type="title"/>
          </p:nvPr>
        </p:nvSpPr>
        <p:spPr>
          <a:xfrm>
            <a:off x="467544" y="0"/>
            <a:ext cx="8229600" cy="1143000"/>
          </a:xfrm>
        </p:spPr>
        <p:txBody>
          <a:bodyPr>
            <a:noAutofit/>
          </a:bodyPr>
          <a:lstStyle/>
          <a:p>
            <a:r>
              <a:rPr lang="sr-Cyrl-RS" sz="3200" dirty="0" smtClean="0">
                <a:latin typeface="Arial Black" pitchFamily="34" charset="0"/>
              </a:rPr>
              <a:t>БИЦИКЛИСТИЧКЕ СТАЗЕ У СОМБОРУ</a:t>
            </a:r>
            <a:endParaRPr lang="en-US" sz="3200" dirty="0">
              <a:latin typeface="Arial Black"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705" y="2386954"/>
            <a:ext cx="2436143" cy="433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386954"/>
            <a:ext cx="2930924" cy="433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772" y="2386954"/>
            <a:ext cx="2179262" cy="433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3207379"/>
      </p:ext>
    </p:extLst>
  </p:cSld>
  <p:clrMapOvr>
    <a:masterClrMapping/>
  </p:clrMapOvr>
  <p:transition>
    <p:pull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052736"/>
            <a:ext cx="8229600" cy="4525963"/>
          </a:xfrm>
        </p:spPr>
        <p:txBody>
          <a:bodyPr/>
          <a:lstStyle/>
          <a:p>
            <a:r>
              <a:rPr lang="sr-Cyrl-RS" dirty="0"/>
              <a:t>Пут Гаково-Растина.</a:t>
            </a:r>
          </a:p>
          <a:p>
            <a:endParaRPr lang="en-US" dirty="0"/>
          </a:p>
        </p:txBody>
      </p:sp>
      <p:sp>
        <p:nvSpPr>
          <p:cNvPr id="4" name="Title 1"/>
          <p:cNvSpPr>
            <a:spLocks noGrp="1"/>
          </p:cNvSpPr>
          <p:nvPr>
            <p:ph type="title"/>
          </p:nvPr>
        </p:nvSpPr>
        <p:spPr>
          <a:xfrm>
            <a:off x="467544" y="0"/>
            <a:ext cx="8229600" cy="1143000"/>
          </a:xfrm>
        </p:spPr>
        <p:txBody>
          <a:bodyPr>
            <a:noAutofit/>
          </a:bodyPr>
          <a:lstStyle/>
          <a:p>
            <a:r>
              <a:rPr lang="sr-Cyrl-RS" sz="3200" dirty="0" smtClean="0">
                <a:latin typeface="Arial Black" pitchFamily="34" charset="0"/>
              </a:rPr>
              <a:t>БИЦИКЛИСТИЧКЕ СТАЗЕ У СОМБОРУ</a:t>
            </a:r>
            <a:endParaRPr lang="en-US" sz="3200" dirty="0">
              <a:latin typeface="Arial Black"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700808"/>
            <a:ext cx="6697662" cy="50228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6952574"/>
      </p:ext>
    </p:extLst>
  </p:cSld>
  <p:clrMapOvr>
    <a:masterClrMapping/>
  </p:clrMapOvr>
  <p:transition>
    <p:pull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latin typeface="Arial Black" pitchFamily="34" charset="0"/>
              </a:rPr>
              <a:t>РУТЕ У СРБИЈИ</a:t>
            </a:r>
            <a:endParaRPr lang="en-US" dirty="0">
              <a:latin typeface="Arial Black" pitchFamily="34" charset="0"/>
            </a:endParaRPr>
          </a:p>
        </p:txBody>
      </p:sp>
      <p:sp>
        <p:nvSpPr>
          <p:cNvPr id="3" name="Content Placeholder 2"/>
          <p:cNvSpPr>
            <a:spLocks noGrp="1"/>
          </p:cNvSpPr>
          <p:nvPr>
            <p:ph idx="1"/>
          </p:nvPr>
        </p:nvSpPr>
        <p:spPr>
          <a:xfrm>
            <a:off x="0" y="1500174"/>
            <a:ext cx="9144000" cy="5357826"/>
          </a:xfrm>
        </p:spPr>
        <p:txBody>
          <a:bodyPr/>
          <a:lstStyle/>
          <a:p>
            <a:pPr>
              <a:buFont typeface="Courier New" pitchFamily="49" charset="0"/>
              <a:buChar char="o"/>
            </a:pPr>
            <a:r>
              <a:rPr lang="sr-Cyrl-RS" dirty="0" smtClean="0"/>
              <a:t>Чачак – Овчар бања, Зрењанин – Царска бара,  Златибор</a:t>
            </a:r>
          </a:p>
          <a:p>
            <a:pPr>
              <a:buNone/>
            </a:pPr>
            <a:r>
              <a:rPr lang="sr-Cyrl-RS" dirty="0" smtClean="0"/>
              <a:t> </a:t>
            </a:r>
            <a:endParaRPr lang="en-US" dirty="0"/>
          </a:p>
        </p:txBody>
      </p:sp>
      <p:pic>
        <p:nvPicPr>
          <p:cNvPr id="4" name="Picture 3" descr="zlatibor.jpg"/>
          <p:cNvPicPr>
            <a:picLocks noChangeAspect="1"/>
          </p:cNvPicPr>
          <p:nvPr/>
        </p:nvPicPr>
        <p:blipFill>
          <a:blip r:embed="rId2"/>
          <a:stretch>
            <a:fillRect/>
          </a:stretch>
        </p:blipFill>
        <p:spPr>
          <a:xfrm>
            <a:off x="214282" y="2928934"/>
            <a:ext cx="4464875" cy="2500330"/>
          </a:xfrm>
          <a:prstGeom prst="rect">
            <a:avLst/>
          </a:prstGeom>
          <a:ln>
            <a:noFill/>
          </a:ln>
          <a:effectLst>
            <a:softEdge rad="112500"/>
          </a:effectLst>
        </p:spPr>
      </p:pic>
      <p:pic>
        <p:nvPicPr>
          <p:cNvPr id="5" name="Picture 4" descr="zrenjanin.jpg"/>
          <p:cNvPicPr>
            <a:picLocks noChangeAspect="1"/>
          </p:cNvPicPr>
          <p:nvPr/>
        </p:nvPicPr>
        <p:blipFill>
          <a:blip r:embed="rId3"/>
          <a:stretch>
            <a:fillRect/>
          </a:stretch>
        </p:blipFill>
        <p:spPr>
          <a:xfrm>
            <a:off x="4857752" y="2857496"/>
            <a:ext cx="4052907" cy="2596168"/>
          </a:xfrm>
          <a:prstGeom prst="rect">
            <a:avLst/>
          </a:prstGeom>
          <a:ln>
            <a:noFill/>
          </a:ln>
          <a:effectLst>
            <a:softEdge rad="112500"/>
          </a:effectLst>
        </p:spPr>
      </p:pic>
      <p:sp>
        <p:nvSpPr>
          <p:cNvPr id="6" name="TextBox 5"/>
          <p:cNvSpPr txBox="1"/>
          <p:nvPr/>
        </p:nvSpPr>
        <p:spPr>
          <a:xfrm>
            <a:off x="1857356" y="5572140"/>
            <a:ext cx="1500198" cy="400110"/>
          </a:xfrm>
          <a:prstGeom prst="rect">
            <a:avLst/>
          </a:prstGeom>
          <a:noFill/>
        </p:spPr>
        <p:txBody>
          <a:bodyPr wrap="square" rtlCol="0">
            <a:spAutoFit/>
          </a:bodyPr>
          <a:lstStyle/>
          <a:p>
            <a:r>
              <a:rPr lang="sr-Cyrl-RS" sz="2000" i="1" dirty="0" smtClean="0">
                <a:latin typeface="Arial" pitchFamily="34" charset="0"/>
                <a:cs typeface="Arial" pitchFamily="34" charset="0"/>
              </a:rPr>
              <a:t>Златибор</a:t>
            </a:r>
            <a:endParaRPr lang="en-US" sz="2000" i="1" dirty="0">
              <a:latin typeface="Arial" pitchFamily="34" charset="0"/>
              <a:cs typeface="Arial" pitchFamily="34" charset="0"/>
            </a:endParaRPr>
          </a:p>
        </p:txBody>
      </p:sp>
      <p:sp>
        <p:nvSpPr>
          <p:cNvPr id="7" name="TextBox 6"/>
          <p:cNvSpPr txBox="1"/>
          <p:nvPr/>
        </p:nvSpPr>
        <p:spPr>
          <a:xfrm>
            <a:off x="6072198" y="5643578"/>
            <a:ext cx="1571636" cy="400110"/>
          </a:xfrm>
          <a:prstGeom prst="rect">
            <a:avLst/>
          </a:prstGeom>
          <a:noFill/>
        </p:spPr>
        <p:txBody>
          <a:bodyPr wrap="square" rtlCol="0">
            <a:spAutoFit/>
          </a:bodyPr>
          <a:lstStyle/>
          <a:p>
            <a:r>
              <a:rPr lang="sr-Cyrl-RS" sz="2000" i="1" dirty="0" smtClean="0">
                <a:latin typeface="Arial" pitchFamily="34" charset="0"/>
                <a:cs typeface="Arial" pitchFamily="34" charset="0"/>
              </a:rPr>
              <a:t>Зрењанин</a:t>
            </a:r>
            <a:endParaRPr lang="en-US" sz="2000" i="1" dirty="0">
              <a:latin typeface="Arial" pitchFamily="34" charset="0"/>
              <a:cs typeface="Arial" pitchFamily="34" charset="0"/>
            </a:endParaRPr>
          </a:p>
        </p:txBody>
      </p:sp>
    </p:spTree>
  </p:cSld>
  <p:clrMapOvr>
    <a:masterClrMapping/>
  </p:clrMapOvr>
  <p:transition>
    <p:pull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943" y="24165"/>
            <a:ext cx="8229600" cy="1143000"/>
          </a:xfrm>
        </p:spPr>
        <p:txBody>
          <a:bodyPr>
            <a:normAutofit/>
          </a:bodyPr>
          <a:lstStyle/>
          <a:p>
            <a:r>
              <a:rPr lang="sr-Cyrl-RS" sz="4000" dirty="0" smtClean="0">
                <a:latin typeface="Arial Black" pitchFamily="34" charset="0"/>
              </a:rPr>
              <a:t>ПРОБЛЕМИ НА СТАЗАМА</a:t>
            </a:r>
            <a:endParaRPr lang="en-US" sz="4000" dirty="0">
              <a:latin typeface="Arial Black" pitchFamily="34" charset="0"/>
            </a:endParaRPr>
          </a:p>
        </p:txBody>
      </p:sp>
      <p:sp>
        <p:nvSpPr>
          <p:cNvPr id="3" name="Content Placeholder 2"/>
          <p:cNvSpPr>
            <a:spLocks noGrp="1"/>
          </p:cNvSpPr>
          <p:nvPr>
            <p:ph idx="1"/>
          </p:nvPr>
        </p:nvSpPr>
        <p:spPr>
          <a:xfrm>
            <a:off x="0" y="836712"/>
            <a:ext cx="9144000" cy="5357826"/>
          </a:xfrm>
        </p:spPr>
        <p:txBody>
          <a:bodyPr/>
          <a:lstStyle/>
          <a:p>
            <a:pPr>
              <a:buFont typeface="Courier New" pitchFamily="49" charset="0"/>
              <a:buChar char="o"/>
            </a:pPr>
            <a:r>
              <a:rPr lang="sr-Cyrl-RS" dirty="0" smtClean="0">
                <a:cs typeface="Arial" pitchFamily="34" charset="0"/>
              </a:rPr>
              <a:t>“Град бициклиста” – Суботица</a:t>
            </a:r>
          </a:p>
          <a:p>
            <a:pPr marL="914400" lvl="1" indent="-514350">
              <a:buFont typeface="Wingdings" pitchFamily="2" charset="2"/>
              <a:buChar char="§"/>
            </a:pPr>
            <a:r>
              <a:rPr lang="sr-Cyrl-RS" dirty="0" smtClean="0">
                <a:cs typeface="Arial" pitchFamily="34" charset="0"/>
              </a:rPr>
              <a:t>Неуређене стазе у лошем стању</a:t>
            </a:r>
          </a:p>
          <a:p>
            <a:pPr marL="914400" lvl="1" indent="-514350">
              <a:buFont typeface="Wingdings" pitchFamily="2" charset="2"/>
              <a:buChar char="§"/>
            </a:pPr>
            <a:r>
              <a:rPr lang="sr-Cyrl-RS" dirty="0" smtClean="0">
                <a:cs typeface="Arial" pitchFamily="34" charset="0"/>
              </a:rPr>
              <a:t>Само хитне реконструкције</a:t>
            </a:r>
          </a:p>
          <a:p>
            <a:pPr marL="914400" lvl="1" indent="-514350">
              <a:buFont typeface="Wingdings" pitchFamily="2" charset="2"/>
              <a:buChar char="§"/>
            </a:pPr>
            <a:r>
              <a:rPr lang="sr-Cyrl-RS" dirty="0" smtClean="0">
                <a:cs typeface="Arial" pitchFamily="34" charset="0"/>
              </a:rPr>
              <a:t>Оштећења стаза</a:t>
            </a:r>
          </a:p>
          <a:p>
            <a:pPr marL="914400" lvl="1" indent="-514350">
              <a:buFont typeface="Wingdings" pitchFamily="2" charset="2"/>
              <a:buChar char="§"/>
            </a:pPr>
            <a:r>
              <a:rPr lang="sr-Cyrl-RS" dirty="0" smtClean="0">
                <a:cs typeface="Arial" pitchFamily="34" charset="0"/>
              </a:rPr>
              <a:t>Прекиди стаза</a:t>
            </a:r>
          </a:p>
        </p:txBody>
      </p:sp>
      <p:pic>
        <p:nvPicPr>
          <p:cNvPr id="4" name="Picture 3" descr="subotica.jpg"/>
          <p:cNvPicPr>
            <a:picLocks noChangeAspect="1"/>
          </p:cNvPicPr>
          <p:nvPr/>
        </p:nvPicPr>
        <p:blipFill>
          <a:blip r:embed="rId2"/>
          <a:stretch>
            <a:fillRect/>
          </a:stretch>
        </p:blipFill>
        <p:spPr>
          <a:xfrm>
            <a:off x="6516216" y="1005548"/>
            <a:ext cx="2448272" cy="3280684"/>
          </a:xfrm>
          <a:prstGeom prst="rect">
            <a:avLst/>
          </a:prstGeom>
          <a:ln>
            <a:noFill/>
          </a:ln>
          <a:effectLst>
            <a:softEdge rad="112500"/>
          </a:effectLst>
        </p:spPr>
      </p:pic>
      <p:pic>
        <p:nvPicPr>
          <p:cNvPr id="5" name="Picture 4" descr="SUBOTICAcom_09Jul2011_Subotica_825820.jpg"/>
          <p:cNvPicPr>
            <a:picLocks noChangeAspect="1"/>
          </p:cNvPicPr>
          <p:nvPr/>
        </p:nvPicPr>
        <p:blipFill>
          <a:blip r:embed="rId3"/>
          <a:stretch>
            <a:fillRect/>
          </a:stretch>
        </p:blipFill>
        <p:spPr>
          <a:xfrm>
            <a:off x="5148064" y="4274059"/>
            <a:ext cx="3911950" cy="2386953"/>
          </a:xfrm>
          <a:prstGeom prst="rect">
            <a:avLst/>
          </a:prstGeom>
          <a:ln>
            <a:noFill/>
          </a:ln>
          <a:effectLst>
            <a:softEdge rad="112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16" y="3573016"/>
            <a:ext cx="2843963" cy="1894519"/>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720" y="4836001"/>
            <a:ext cx="2739621" cy="1825011"/>
          </a:xfrm>
          <a:prstGeom prst="rect">
            <a:avLst/>
          </a:prstGeom>
          <a:ln>
            <a:noFill/>
          </a:ln>
          <a:effectLst>
            <a:softEdge rad="112500"/>
          </a:effectLst>
        </p:spPr>
      </p:pic>
    </p:spTree>
  </p:cSld>
  <p:clrMapOvr>
    <a:masterClrMapping/>
  </p:clrMapOvr>
  <p:transition>
    <p:pull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85860"/>
          </a:xfrm>
        </p:spPr>
        <p:txBody>
          <a:bodyPr>
            <a:normAutofit/>
          </a:bodyPr>
          <a:lstStyle/>
          <a:p>
            <a:r>
              <a:rPr lang="sr-Cyrl-RS" sz="3200" dirty="0" smtClean="0">
                <a:latin typeface="Arial Black" pitchFamily="34" charset="0"/>
              </a:rPr>
              <a:t>СОМБОРСКИ БИЦИКЛИСТИЧКИ КЛУБОВИ</a:t>
            </a:r>
            <a:endParaRPr lang="en-US" sz="3200" dirty="0">
              <a:latin typeface="Arial Black" pitchFamily="34" charset="0"/>
            </a:endParaRPr>
          </a:p>
        </p:txBody>
      </p:sp>
      <p:sp>
        <p:nvSpPr>
          <p:cNvPr id="3" name="Content Placeholder 2"/>
          <p:cNvSpPr>
            <a:spLocks noGrp="1"/>
          </p:cNvSpPr>
          <p:nvPr>
            <p:ph idx="1"/>
          </p:nvPr>
        </p:nvSpPr>
        <p:spPr>
          <a:xfrm>
            <a:off x="0" y="1052736"/>
            <a:ext cx="3131840" cy="648072"/>
          </a:xfrm>
        </p:spPr>
        <p:txBody>
          <a:bodyPr>
            <a:normAutofit/>
          </a:bodyPr>
          <a:lstStyle/>
          <a:p>
            <a:pPr>
              <a:buFont typeface="Courier New" pitchFamily="49" charset="0"/>
              <a:buChar char="o"/>
            </a:pPr>
            <a:r>
              <a:rPr lang="sr-Cyrl-RS" dirty="0" smtClean="0">
                <a:cs typeface="Arial" pitchFamily="34" charset="0"/>
              </a:rPr>
              <a:t>БК “Сомбор”</a:t>
            </a:r>
            <a:endParaRPr lang="sr-Latn-RS" dirty="0" smtClean="0">
              <a:cs typeface="Arial" pitchFamily="34" charset="0"/>
            </a:endParaRPr>
          </a:p>
        </p:txBody>
      </p:sp>
      <p:pic>
        <p:nvPicPr>
          <p:cNvPr id="4" name="Picture 3" descr="sombor.jpg"/>
          <p:cNvPicPr>
            <a:picLocks noChangeAspect="1"/>
          </p:cNvPicPr>
          <p:nvPr/>
        </p:nvPicPr>
        <p:blipFill>
          <a:blip r:embed="rId2"/>
          <a:stretch>
            <a:fillRect/>
          </a:stretch>
        </p:blipFill>
        <p:spPr>
          <a:xfrm>
            <a:off x="12834" y="1624444"/>
            <a:ext cx="4266165" cy="2592288"/>
          </a:xfrm>
          <a:prstGeom prst="rect">
            <a:avLst/>
          </a:prstGeom>
          <a:ln>
            <a:noFill/>
          </a:ln>
          <a:effectLst>
            <a:softEdge rad="112500"/>
          </a:effectLst>
        </p:spPr>
      </p:pic>
      <p:sp>
        <p:nvSpPr>
          <p:cNvPr id="5" name="Rectangle 4"/>
          <p:cNvSpPr/>
          <p:nvPr/>
        </p:nvSpPr>
        <p:spPr>
          <a:xfrm>
            <a:off x="4427984" y="3348675"/>
            <a:ext cx="2519023" cy="584775"/>
          </a:xfrm>
          <a:prstGeom prst="rect">
            <a:avLst/>
          </a:prstGeom>
        </p:spPr>
        <p:txBody>
          <a:bodyPr wrap="none">
            <a:spAutoFit/>
          </a:bodyPr>
          <a:lstStyle/>
          <a:p>
            <a:pPr>
              <a:buFont typeface="Courier New" pitchFamily="49" charset="0"/>
              <a:buChar char="o"/>
            </a:pPr>
            <a:r>
              <a:rPr lang="sr-Cyrl-RS" sz="3200" dirty="0">
                <a:cs typeface="Arial" pitchFamily="34" charset="0"/>
              </a:rPr>
              <a:t>БК “</a:t>
            </a:r>
            <a:r>
              <a:rPr lang="sr-Latn-RS" sz="3200" dirty="0">
                <a:cs typeface="Arial" pitchFamily="34" charset="0"/>
              </a:rPr>
              <a:t>S-Team”</a:t>
            </a:r>
            <a:endParaRPr lang="en-US" sz="3200" dirty="0">
              <a:cs typeface="Arial"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8999" y="3882186"/>
            <a:ext cx="4716016" cy="2888560"/>
          </a:xfrm>
          <a:prstGeom prst="rect">
            <a:avLst/>
          </a:prstGeom>
          <a:ln>
            <a:noFill/>
          </a:ln>
          <a:effectLst>
            <a:softEdge rad="112500"/>
          </a:effectLst>
        </p:spPr>
      </p:pic>
    </p:spTree>
  </p:cSld>
  <p:clrMapOvr>
    <a:masterClrMapping/>
  </p:clrMapOvr>
  <p:transition>
    <p:pull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0"/>
            <a:ext cx="8429684" cy="928670"/>
          </a:xfrm>
        </p:spPr>
        <p:txBody>
          <a:bodyPr>
            <a:normAutofit fontScale="90000"/>
          </a:bodyPr>
          <a:lstStyle/>
          <a:p>
            <a:r>
              <a:rPr lang="sr-Cyrl-RS" dirty="0" smtClean="0">
                <a:latin typeface="Arial Black" pitchFamily="34" charset="0"/>
              </a:rPr>
              <a:t>АНКЕТА</a:t>
            </a:r>
            <a:r>
              <a:rPr lang="sr-Latn-RS" dirty="0" smtClean="0">
                <a:latin typeface="Arial Black" pitchFamily="34" charset="0"/>
              </a:rPr>
              <a:t> </a:t>
            </a:r>
            <a:r>
              <a:rPr lang="sr-Cyrl-RS" dirty="0" smtClean="0">
                <a:latin typeface="Arial Black" pitchFamily="34" charset="0"/>
              </a:rPr>
              <a:t>испитано 64 особе</a:t>
            </a:r>
            <a:endParaRPr lang="en-US" dirty="0">
              <a:latin typeface="Arial Black" pitchFamily="34" charset="0"/>
            </a:endParaRPr>
          </a:p>
        </p:txBody>
      </p:sp>
      <p:sp>
        <p:nvSpPr>
          <p:cNvPr id="3" name="Content Placeholder 2"/>
          <p:cNvSpPr>
            <a:spLocks noGrp="1"/>
          </p:cNvSpPr>
          <p:nvPr>
            <p:ph idx="1"/>
          </p:nvPr>
        </p:nvSpPr>
        <p:spPr>
          <a:xfrm>
            <a:off x="0" y="620688"/>
            <a:ext cx="9144000" cy="5572140"/>
          </a:xfrm>
        </p:spPr>
        <p:txBody>
          <a:bodyPr>
            <a:noAutofit/>
          </a:bodyPr>
          <a:lstStyle/>
          <a:p>
            <a:pPr marL="514350" indent="-514350">
              <a:buFont typeface="+mj-lt"/>
              <a:buAutoNum type="arabicPeriod"/>
            </a:pPr>
            <a:r>
              <a:rPr lang="sr-Cyrl-RS" sz="2400" dirty="0" smtClean="0">
                <a:cs typeface="Arial" pitchFamily="34" charset="0"/>
              </a:rPr>
              <a:t>Колико имате година?</a:t>
            </a:r>
          </a:p>
          <a:p>
            <a:pPr marL="514350" indent="-514350">
              <a:buFont typeface="+mj-lt"/>
              <a:buAutoNum type="arabicPeriod"/>
            </a:pPr>
            <a:r>
              <a:rPr lang="sr-Cyrl-RS" sz="2400" dirty="0" smtClean="0">
                <a:cs typeface="Arial" pitchFamily="34" charset="0"/>
              </a:rPr>
              <a:t>Које превозно средство најчешће користите?</a:t>
            </a:r>
          </a:p>
          <a:p>
            <a:pPr marL="514350" indent="-514350">
              <a:buFont typeface="+mj-lt"/>
              <a:buAutoNum type="arabicPeriod"/>
            </a:pPr>
            <a:r>
              <a:rPr lang="sr-Cyrl-RS" sz="2400" dirty="0" smtClean="0">
                <a:cs typeface="Arial" pitchFamily="34" charset="0"/>
              </a:rPr>
              <a:t>Да ли возите бицикл?</a:t>
            </a:r>
          </a:p>
          <a:p>
            <a:pPr marL="514350" indent="-514350">
              <a:buFont typeface="+mj-lt"/>
              <a:buAutoNum type="arabicPeriod"/>
            </a:pPr>
            <a:r>
              <a:rPr lang="sr-Cyrl-RS" sz="2400" dirty="0" smtClean="0">
                <a:cs typeface="Arial" pitchFamily="34" charset="0"/>
              </a:rPr>
              <a:t>Да ли сматрате да се по Сомбору можете кретати бициклом?</a:t>
            </a:r>
          </a:p>
          <a:p>
            <a:pPr marL="514350" indent="-514350">
              <a:buFont typeface="+mj-lt"/>
              <a:buAutoNum type="arabicPeriod"/>
            </a:pPr>
            <a:r>
              <a:rPr lang="sr-Cyrl-RS" sz="2400" dirty="0" smtClean="0">
                <a:cs typeface="Arial" pitchFamily="34" charset="0"/>
              </a:rPr>
              <a:t>Колико често возите бицикл?</a:t>
            </a:r>
          </a:p>
          <a:p>
            <a:pPr marL="514350" indent="-514350">
              <a:buFont typeface="+mj-lt"/>
              <a:buAutoNum type="arabicPeriod"/>
            </a:pPr>
            <a:r>
              <a:rPr lang="sr-Cyrl-RS" sz="2400" dirty="0" smtClean="0">
                <a:cs typeface="Arial" pitchFamily="34" charset="0"/>
              </a:rPr>
              <a:t>Да ли сматрате да Сомбор треба да има више бициклистичких стаза?</a:t>
            </a:r>
          </a:p>
          <a:p>
            <a:pPr marL="514350" indent="-514350">
              <a:buFont typeface="+mj-lt"/>
              <a:buAutoNum type="arabicPeriod"/>
            </a:pPr>
            <a:r>
              <a:rPr lang="sr-Cyrl-RS" sz="2400" dirty="0" smtClean="0">
                <a:cs typeface="Arial" pitchFamily="34" charset="0"/>
              </a:rPr>
              <a:t>Да ли сматрате да би бициклистичке стазе убрзале саобраћај у Сомбору и зашто?</a:t>
            </a:r>
          </a:p>
          <a:p>
            <a:pPr marL="514350" indent="-514350">
              <a:buFont typeface="+mj-lt"/>
              <a:buAutoNum type="arabicPeriod"/>
            </a:pPr>
            <a:r>
              <a:rPr lang="sr-Cyrl-RS" sz="2400" dirty="0" smtClean="0">
                <a:cs typeface="Arial" pitchFamily="34" charset="0"/>
              </a:rPr>
              <a:t>Да ли сматрате да би уређење бицклистичих стаза побећало безбедност учесника у саобраћају?</a:t>
            </a:r>
          </a:p>
          <a:p>
            <a:pPr marL="514350" indent="-514350">
              <a:buFont typeface="+mj-lt"/>
              <a:buAutoNum type="arabicPeriod"/>
            </a:pPr>
            <a:r>
              <a:rPr lang="sr-Cyrl-RS" sz="2400" dirty="0" smtClean="0">
                <a:cs typeface="Arial" pitchFamily="34" charset="0"/>
              </a:rPr>
              <a:t>Да ли сматрате да би уређење бициклистичких стаза утицало на смањење загађења ваздуха у Сомбору?</a:t>
            </a:r>
          </a:p>
          <a:p>
            <a:pPr marL="514350" indent="-514350">
              <a:buFont typeface="+mj-lt"/>
              <a:buAutoNum type="arabicPeriod"/>
            </a:pPr>
            <a:r>
              <a:rPr lang="sr-Cyrl-RS" sz="2400" dirty="0" smtClean="0">
                <a:cs typeface="Arial" pitchFamily="34" charset="0"/>
              </a:rPr>
              <a:t>Ако је Ваш одговор у 6. питању ДА, где би било најпогодније да се направе бициклистичке стазе у Сомбору?</a:t>
            </a:r>
          </a:p>
          <a:p>
            <a:pPr marL="514350" indent="-514350">
              <a:buFont typeface="+mj-lt"/>
              <a:buAutoNum type="arabicPeriod"/>
            </a:pPr>
            <a:endParaRPr lang="sr-Cyrl-RS" sz="2400" dirty="0" smtClean="0">
              <a:cs typeface="Arial" pitchFamily="34" charset="0"/>
            </a:endParaRPr>
          </a:p>
        </p:txBody>
      </p:sp>
    </p:spTree>
  </p:cSld>
  <p:clrMapOvr>
    <a:masterClrMapping/>
  </p:clrMapOvr>
  <p:transition>
    <p:pull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sr-Cyrl-RS" b="1" dirty="0" smtClean="0">
                <a:latin typeface="Arial Black" pitchFamily="34" charset="0"/>
              </a:rPr>
              <a:t>РЕЗУЛТАТИ АНКЕТЕ</a:t>
            </a:r>
            <a:endParaRPr lang="en-US" b="1" dirty="0">
              <a:latin typeface="Arial Black" pitchFamily="34" charset="0"/>
            </a:endParaRPr>
          </a:p>
        </p:txBody>
      </p:sp>
      <p:graphicFrame>
        <p:nvGraphicFramePr>
          <p:cNvPr id="4" name="Chart 3"/>
          <p:cNvGraphicFramePr/>
          <p:nvPr>
            <p:extLst>
              <p:ext uri="{D42A27DB-BD31-4B8C-83A1-F6EECF244321}">
                <p14:modId xmlns:p14="http://schemas.microsoft.com/office/powerpoint/2010/main" val="3615711221"/>
              </p:ext>
            </p:extLst>
          </p:nvPr>
        </p:nvGraphicFramePr>
        <p:xfrm>
          <a:off x="0" y="1412776"/>
          <a:ext cx="9144000" cy="5445224"/>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33826" y="836712"/>
            <a:ext cx="9144000" cy="584775"/>
          </a:xfrm>
          <a:prstGeom prst="rect">
            <a:avLst/>
          </a:prstGeom>
        </p:spPr>
        <p:txBody>
          <a:bodyPr wrap="square">
            <a:spAutoFit/>
          </a:bodyPr>
          <a:lstStyle/>
          <a:p>
            <a:r>
              <a:rPr lang="ru-RU" sz="3200" dirty="0">
                <a:cs typeface="Arial" pitchFamily="34" charset="0"/>
              </a:rPr>
              <a:t>Које превозно средство најчешће користите?</a:t>
            </a:r>
          </a:p>
        </p:txBody>
      </p:sp>
    </p:spTree>
    <p:extLst>
      <p:ext uri="{BB962C8B-B14F-4D97-AF65-F5344CB8AC3E}">
        <p14:creationId xmlns:p14="http://schemas.microsoft.com/office/powerpoint/2010/main" val="2745177659"/>
      </p:ext>
    </p:extLst>
  </p:cSld>
  <p:clrMapOvr>
    <a:masterClrMapping/>
  </p:clrMapOvr>
  <p:transition>
    <p:pull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9552" y="-8293"/>
            <a:ext cx="8229600" cy="1143000"/>
          </a:xfrm>
        </p:spPr>
        <p:txBody>
          <a:bodyPr/>
          <a:lstStyle/>
          <a:p>
            <a:r>
              <a:rPr lang="sr-Cyrl-RS" b="1" dirty="0" smtClean="0">
                <a:latin typeface="Arial Black" pitchFamily="34" charset="0"/>
              </a:rPr>
              <a:t>РЕЗУЛТАТИ АНКЕТЕ</a:t>
            </a:r>
            <a:endParaRPr lang="en-US" b="1" dirty="0">
              <a:latin typeface="Arial Black" pitchFamily="34" charset="0"/>
            </a:endParaRPr>
          </a:p>
        </p:txBody>
      </p:sp>
      <p:graphicFrame>
        <p:nvGraphicFramePr>
          <p:cNvPr id="5" name="Chart 4"/>
          <p:cNvGraphicFramePr/>
          <p:nvPr>
            <p:extLst>
              <p:ext uri="{D42A27DB-BD31-4B8C-83A1-F6EECF244321}">
                <p14:modId xmlns:p14="http://schemas.microsoft.com/office/powerpoint/2010/main" val="573803199"/>
              </p:ext>
            </p:extLst>
          </p:nvPr>
        </p:nvGraphicFramePr>
        <p:xfrm>
          <a:off x="0" y="1565503"/>
          <a:ext cx="9144000" cy="5436513"/>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0" y="980728"/>
            <a:ext cx="3997826" cy="584775"/>
          </a:xfrm>
          <a:prstGeom prst="rect">
            <a:avLst/>
          </a:prstGeom>
        </p:spPr>
        <p:txBody>
          <a:bodyPr wrap="none">
            <a:spAutoFit/>
          </a:bodyPr>
          <a:lstStyle/>
          <a:p>
            <a:r>
              <a:rPr lang="sr-Cyrl-RS" sz="3200" dirty="0">
                <a:cs typeface="Arial" pitchFamily="34" charset="0"/>
              </a:rPr>
              <a:t>Да ли возите бицикл?</a:t>
            </a:r>
          </a:p>
        </p:txBody>
      </p:sp>
    </p:spTree>
    <p:extLst>
      <p:ext uri="{BB962C8B-B14F-4D97-AF65-F5344CB8AC3E}">
        <p14:creationId xmlns:p14="http://schemas.microsoft.com/office/powerpoint/2010/main" val="799369786"/>
      </p:ext>
    </p:extLst>
  </p:cSld>
  <p:clrMapOvr>
    <a:masterClrMapping/>
  </p:clrMapOvr>
  <p:transition>
    <p:pull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2048"/>
            <a:ext cx="8229600" cy="1143000"/>
          </a:xfrm>
        </p:spPr>
        <p:txBody>
          <a:bodyPr/>
          <a:lstStyle/>
          <a:p>
            <a:r>
              <a:rPr lang="sr-Cyrl-RS" b="1" dirty="0" smtClean="0">
                <a:latin typeface="Arial Black" pitchFamily="34" charset="0"/>
              </a:rPr>
              <a:t>РЕЗУЛТАТИ АНКЕТЕ</a:t>
            </a:r>
            <a:endParaRPr lang="en-US" b="1" dirty="0">
              <a:latin typeface="Arial Black" pitchFamily="34" charset="0"/>
            </a:endParaRPr>
          </a:p>
        </p:txBody>
      </p:sp>
      <p:graphicFrame>
        <p:nvGraphicFramePr>
          <p:cNvPr id="5" name="Chart 4"/>
          <p:cNvGraphicFramePr/>
          <p:nvPr>
            <p:extLst>
              <p:ext uri="{D42A27DB-BD31-4B8C-83A1-F6EECF244321}">
                <p14:modId xmlns:p14="http://schemas.microsoft.com/office/powerpoint/2010/main" val="3966896970"/>
              </p:ext>
            </p:extLst>
          </p:nvPr>
        </p:nvGraphicFramePr>
        <p:xfrm>
          <a:off x="0" y="2129954"/>
          <a:ext cx="9144000" cy="4731866"/>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0" y="1052736"/>
            <a:ext cx="9144000" cy="1077218"/>
          </a:xfrm>
          <a:prstGeom prst="rect">
            <a:avLst/>
          </a:prstGeom>
        </p:spPr>
        <p:txBody>
          <a:bodyPr wrap="square">
            <a:spAutoFit/>
          </a:bodyPr>
          <a:lstStyle/>
          <a:p>
            <a:r>
              <a:rPr lang="ru-RU" sz="3200" dirty="0">
                <a:cs typeface="Arial" pitchFamily="34" charset="0"/>
              </a:rPr>
              <a:t>Да ли сматрате да се по Сомбору можете кретати бициклом?</a:t>
            </a:r>
          </a:p>
        </p:txBody>
      </p:sp>
    </p:spTree>
    <p:extLst>
      <p:ext uri="{BB962C8B-B14F-4D97-AF65-F5344CB8AC3E}">
        <p14:creationId xmlns:p14="http://schemas.microsoft.com/office/powerpoint/2010/main" val="229098217"/>
      </p:ext>
    </p:extLst>
  </p:cSld>
  <p:clrMapOvr>
    <a:masterClrMapping/>
  </p:clrMapOvr>
  <p:transition>
    <p:pull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Cyrl-RS" dirty="0" smtClean="0">
                <a:latin typeface="Arial Black" pitchFamily="34" charset="0"/>
              </a:rPr>
              <a:t>ШТА СУ ТО БИЦИКЛИСТИЧКЕ СТАЗЕ?</a:t>
            </a:r>
            <a:endParaRPr lang="en-US" dirty="0">
              <a:latin typeface="Arial Black" pitchFamily="34" charset="0"/>
            </a:endParaRPr>
          </a:p>
        </p:txBody>
      </p:sp>
      <p:sp>
        <p:nvSpPr>
          <p:cNvPr id="3" name="Content Placeholder 2"/>
          <p:cNvSpPr>
            <a:spLocks noGrp="1"/>
          </p:cNvSpPr>
          <p:nvPr>
            <p:ph idx="1"/>
          </p:nvPr>
        </p:nvSpPr>
        <p:spPr/>
        <p:txBody>
          <a:bodyPr/>
          <a:lstStyle/>
          <a:p>
            <a:r>
              <a:rPr lang="ru-RU" dirty="0">
                <a:cs typeface="Arial" pitchFamily="34" charset="0"/>
              </a:rPr>
              <a:t>Бициклистичка стаза је пут намењен искључиво за кретање бицикала.</a:t>
            </a:r>
          </a:p>
          <a:p>
            <a:endParaRPr lang="en-US" dirty="0">
              <a:cs typeface="Arial" pitchFamily="34" charset="0"/>
            </a:endParaRPr>
          </a:p>
        </p:txBody>
      </p:sp>
      <p:pic>
        <p:nvPicPr>
          <p:cNvPr id="1026" name="Picture 2" descr="D:\New folder\IMG_64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996952"/>
            <a:ext cx="5380370" cy="3584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36096" y="2803872"/>
            <a:ext cx="3707904" cy="3970318"/>
          </a:xfrm>
          <a:prstGeom prst="rect">
            <a:avLst/>
          </a:prstGeom>
          <a:noFill/>
        </p:spPr>
        <p:txBody>
          <a:bodyPr wrap="square" rtlCol="0">
            <a:spAutoFit/>
          </a:bodyPr>
          <a:lstStyle/>
          <a:p>
            <a:pPr marL="285750" indent="-285750">
              <a:buFont typeface="Arial" pitchFamily="34" charset="0"/>
              <a:buChar char="•"/>
            </a:pPr>
            <a:r>
              <a:rPr lang="ru-RU" sz="2800" dirty="0">
                <a:cs typeface="Arial" pitchFamily="34" charset="0"/>
              </a:rPr>
              <a:t>Начин на који је дизајнирана јавна мрежа путева, како је изграђена и одржавана – има знатан утицај на употребљивост и безбедност бициклиста.</a:t>
            </a:r>
          </a:p>
        </p:txBody>
      </p:sp>
    </p:spTree>
    <p:extLst>
      <p:ext uri="{BB962C8B-B14F-4D97-AF65-F5344CB8AC3E}">
        <p14:creationId xmlns:p14="http://schemas.microsoft.com/office/powerpoint/2010/main" val="987577392"/>
      </p:ext>
    </p:extLst>
  </p:cSld>
  <p:clrMapOvr>
    <a:masterClrMapping/>
  </p:clrMapOvr>
  <p:transition>
    <p:pull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0"/>
            <a:ext cx="8229600" cy="1143000"/>
          </a:xfrm>
        </p:spPr>
        <p:txBody>
          <a:bodyPr/>
          <a:lstStyle/>
          <a:p>
            <a:r>
              <a:rPr lang="sr-Cyrl-RS" b="1" dirty="0" smtClean="0">
                <a:latin typeface="Arial Black" pitchFamily="34" charset="0"/>
              </a:rPr>
              <a:t>РЕЗУЛТАТИ АНКЕТЕ</a:t>
            </a:r>
            <a:endParaRPr lang="en-US" b="1" dirty="0">
              <a:latin typeface="Arial Black" pitchFamily="34" charset="0"/>
            </a:endParaRPr>
          </a:p>
        </p:txBody>
      </p:sp>
      <p:graphicFrame>
        <p:nvGraphicFramePr>
          <p:cNvPr id="5" name="Chart 4"/>
          <p:cNvGraphicFramePr/>
          <p:nvPr>
            <p:extLst>
              <p:ext uri="{D42A27DB-BD31-4B8C-83A1-F6EECF244321}">
                <p14:modId xmlns:p14="http://schemas.microsoft.com/office/powerpoint/2010/main" val="3368120199"/>
              </p:ext>
            </p:extLst>
          </p:nvPr>
        </p:nvGraphicFramePr>
        <p:xfrm>
          <a:off x="0" y="1565503"/>
          <a:ext cx="9144000" cy="5292497"/>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25152" y="980728"/>
            <a:ext cx="5302798" cy="584775"/>
          </a:xfrm>
          <a:prstGeom prst="rect">
            <a:avLst/>
          </a:prstGeom>
        </p:spPr>
        <p:txBody>
          <a:bodyPr wrap="none">
            <a:spAutoFit/>
          </a:bodyPr>
          <a:lstStyle/>
          <a:p>
            <a:r>
              <a:rPr lang="sr-Cyrl-RS" sz="3200" dirty="0">
                <a:cs typeface="Arial" pitchFamily="34" charset="0"/>
              </a:rPr>
              <a:t>Колико често возите бицикл?</a:t>
            </a:r>
          </a:p>
        </p:txBody>
      </p:sp>
    </p:spTree>
    <p:extLst>
      <p:ext uri="{BB962C8B-B14F-4D97-AF65-F5344CB8AC3E}">
        <p14:creationId xmlns:p14="http://schemas.microsoft.com/office/powerpoint/2010/main" val="3678553674"/>
      </p:ext>
    </p:extLst>
  </p:cSld>
  <p:clrMapOvr>
    <a:masterClrMapping/>
  </p:clrMapOvr>
  <p:transition>
    <p:pull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0"/>
            <a:ext cx="8229600" cy="1143000"/>
          </a:xfrm>
        </p:spPr>
        <p:txBody>
          <a:bodyPr/>
          <a:lstStyle/>
          <a:p>
            <a:r>
              <a:rPr lang="sr-Cyrl-RS" b="1" dirty="0" smtClean="0">
                <a:latin typeface="Arial Black" pitchFamily="34" charset="0"/>
              </a:rPr>
              <a:t>РЕЗУЛТАТИ АНКЕТЕ</a:t>
            </a:r>
            <a:endParaRPr lang="en-US" b="1" dirty="0">
              <a:latin typeface="Arial Black" pitchFamily="34" charset="0"/>
            </a:endParaRPr>
          </a:p>
        </p:txBody>
      </p:sp>
      <p:graphicFrame>
        <p:nvGraphicFramePr>
          <p:cNvPr id="7" name="Content Placeholder 4"/>
          <p:cNvGraphicFramePr>
            <a:graphicFrameLocks noGrp="1"/>
          </p:cNvGraphicFramePr>
          <p:nvPr>
            <p:ph idx="1"/>
            <p:extLst>
              <p:ext uri="{D42A27DB-BD31-4B8C-83A1-F6EECF244321}">
                <p14:modId xmlns:p14="http://schemas.microsoft.com/office/powerpoint/2010/main" val="1908863390"/>
              </p:ext>
            </p:extLst>
          </p:nvPr>
        </p:nvGraphicFramePr>
        <p:xfrm>
          <a:off x="0" y="1985938"/>
          <a:ext cx="9113540" cy="4872062"/>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p:cNvSpPr/>
          <p:nvPr/>
        </p:nvSpPr>
        <p:spPr>
          <a:xfrm>
            <a:off x="-30460" y="908720"/>
            <a:ext cx="9144000" cy="1077218"/>
          </a:xfrm>
          <a:prstGeom prst="rect">
            <a:avLst/>
          </a:prstGeom>
        </p:spPr>
        <p:txBody>
          <a:bodyPr wrap="square">
            <a:spAutoFit/>
          </a:bodyPr>
          <a:lstStyle/>
          <a:p>
            <a:r>
              <a:rPr lang="sr-Cyrl-RS" sz="3200" dirty="0">
                <a:cs typeface="Arial" pitchFamily="34" charset="0"/>
              </a:rPr>
              <a:t>Да ли сматрате да Сомбор треба да има више бициклистичких стаза?</a:t>
            </a:r>
          </a:p>
        </p:txBody>
      </p:sp>
    </p:spTree>
    <p:extLst>
      <p:ext uri="{BB962C8B-B14F-4D97-AF65-F5344CB8AC3E}">
        <p14:creationId xmlns:p14="http://schemas.microsoft.com/office/powerpoint/2010/main" val="570817093"/>
      </p:ext>
    </p:extLst>
  </p:cSld>
  <p:clrMapOvr>
    <a:masterClrMapping/>
  </p:clrMapOvr>
  <p:transition>
    <p:pull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idx="1"/>
            <p:extLst>
              <p:ext uri="{D42A27DB-BD31-4B8C-83A1-F6EECF244321}">
                <p14:modId xmlns:p14="http://schemas.microsoft.com/office/powerpoint/2010/main" val="2463772409"/>
              </p:ext>
            </p:extLst>
          </p:nvPr>
        </p:nvGraphicFramePr>
        <p:xfrm>
          <a:off x="0" y="1769914"/>
          <a:ext cx="9112002" cy="5088087"/>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a:spLocks noGrp="1"/>
          </p:cNvSpPr>
          <p:nvPr>
            <p:ph type="title"/>
          </p:nvPr>
        </p:nvSpPr>
        <p:spPr>
          <a:xfrm>
            <a:off x="467544" y="-38100"/>
            <a:ext cx="8229600" cy="1143000"/>
          </a:xfrm>
        </p:spPr>
        <p:txBody>
          <a:bodyPr/>
          <a:lstStyle/>
          <a:p>
            <a:r>
              <a:rPr lang="sr-Cyrl-RS" b="1" dirty="0" smtClean="0">
                <a:latin typeface="Arial Black" pitchFamily="34" charset="0"/>
              </a:rPr>
              <a:t>РЕЗУЛТАТИ АНКЕТЕ</a:t>
            </a:r>
            <a:endParaRPr lang="en-US" b="1" dirty="0">
              <a:latin typeface="Arial Black" pitchFamily="34" charset="0"/>
            </a:endParaRPr>
          </a:p>
        </p:txBody>
      </p:sp>
      <p:sp>
        <p:nvSpPr>
          <p:cNvPr id="6" name="Rectangle 5"/>
          <p:cNvSpPr/>
          <p:nvPr/>
        </p:nvSpPr>
        <p:spPr>
          <a:xfrm>
            <a:off x="-31998" y="692696"/>
            <a:ext cx="9144000" cy="1077218"/>
          </a:xfrm>
          <a:prstGeom prst="rect">
            <a:avLst/>
          </a:prstGeom>
        </p:spPr>
        <p:txBody>
          <a:bodyPr wrap="square">
            <a:spAutoFit/>
          </a:bodyPr>
          <a:lstStyle/>
          <a:p>
            <a:r>
              <a:rPr lang="sr-Cyrl-RS" sz="3200" dirty="0">
                <a:cs typeface="Arial" pitchFamily="34" charset="0"/>
              </a:rPr>
              <a:t>Да ли сматрате да би бициклистичке стазе убрзале саобраћај у Сомбору и зашто?</a:t>
            </a:r>
          </a:p>
        </p:txBody>
      </p:sp>
    </p:spTree>
    <p:extLst>
      <p:ext uri="{BB962C8B-B14F-4D97-AF65-F5344CB8AC3E}">
        <p14:creationId xmlns:p14="http://schemas.microsoft.com/office/powerpoint/2010/main" val="2916425896"/>
      </p:ext>
    </p:extLst>
  </p:cSld>
  <p:clrMapOvr>
    <a:masterClrMapping/>
  </p:clrMapOvr>
  <p:transition>
    <p:pull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idx="1"/>
            <p:extLst>
              <p:ext uri="{D42A27DB-BD31-4B8C-83A1-F6EECF244321}">
                <p14:modId xmlns:p14="http://schemas.microsoft.com/office/powerpoint/2010/main" val="3779858871"/>
              </p:ext>
            </p:extLst>
          </p:nvPr>
        </p:nvGraphicFramePr>
        <p:xfrm>
          <a:off x="0" y="1769914"/>
          <a:ext cx="9121130" cy="5120879"/>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a:spLocks noGrp="1"/>
          </p:cNvSpPr>
          <p:nvPr>
            <p:ph type="title"/>
          </p:nvPr>
        </p:nvSpPr>
        <p:spPr>
          <a:xfrm>
            <a:off x="434330" y="-99392"/>
            <a:ext cx="8229600" cy="1143000"/>
          </a:xfrm>
        </p:spPr>
        <p:txBody>
          <a:bodyPr/>
          <a:lstStyle/>
          <a:p>
            <a:r>
              <a:rPr lang="sr-Cyrl-RS" b="1" dirty="0" smtClean="0">
                <a:latin typeface="Arial Black" pitchFamily="34" charset="0"/>
              </a:rPr>
              <a:t>РЕЗУЛТАТИ АНКЕТЕ</a:t>
            </a:r>
            <a:endParaRPr lang="en-US" b="1" dirty="0">
              <a:latin typeface="Arial Black" pitchFamily="34" charset="0"/>
            </a:endParaRPr>
          </a:p>
        </p:txBody>
      </p:sp>
      <p:sp>
        <p:nvSpPr>
          <p:cNvPr id="6" name="Rectangle 5"/>
          <p:cNvSpPr/>
          <p:nvPr/>
        </p:nvSpPr>
        <p:spPr>
          <a:xfrm>
            <a:off x="-47297" y="692696"/>
            <a:ext cx="9144000" cy="1077218"/>
          </a:xfrm>
          <a:prstGeom prst="rect">
            <a:avLst/>
          </a:prstGeom>
        </p:spPr>
        <p:txBody>
          <a:bodyPr wrap="square">
            <a:spAutoFit/>
          </a:bodyPr>
          <a:lstStyle/>
          <a:p>
            <a:r>
              <a:rPr lang="sr-Cyrl-RS" sz="3200" dirty="0">
                <a:cs typeface="Arial" pitchFamily="34" charset="0"/>
              </a:rPr>
              <a:t>Да ли сматрате да би уређење бицклистичих стаза побећало безбедност учесника у саобраћају?</a:t>
            </a:r>
          </a:p>
        </p:txBody>
      </p:sp>
    </p:spTree>
    <p:extLst>
      <p:ext uri="{BB962C8B-B14F-4D97-AF65-F5344CB8AC3E}">
        <p14:creationId xmlns:p14="http://schemas.microsoft.com/office/powerpoint/2010/main" val="828076289"/>
      </p:ext>
    </p:extLst>
  </p:cSld>
  <p:clrMapOvr>
    <a:masterClrMapping/>
  </p:clrMapOvr>
  <p:transition>
    <p:pull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idx="1"/>
            <p:extLst>
              <p:ext uri="{D42A27DB-BD31-4B8C-83A1-F6EECF244321}">
                <p14:modId xmlns:p14="http://schemas.microsoft.com/office/powerpoint/2010/main" val="4285436737"/>
              </p:ext>
            </p:extLst>
          </p:nvPr>
        </p:nvGraphicFramePr>
        <p:xfrm>
          <a:off x="0" y="2334364"/>
          <a:ext cx="9144000" cy="4518700"/>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a:spLocks noGrp="1"/>
          </p:cNvSpPr>
          <p:nvPr>
            <p:ph type="title"/>
          </p:nvPr>
        </p:nvSpPr>
        <p:spPr>
          <a:xfrm>
            <a:off x="467544" y="0"/>
            <a:ext cx="8229600" cy="1143000"/>
          </a:xfrm>
        </p:spPr>
        <p:txBody>
          <a:bodyPr/>
          <a:lstStyle/>
          <a:p>
            <a:r>
              <a:rPr lang="sr-Cyrl-RS" b="1" dirty="0" smtClean="0">
                <a:latin typeface="Arial Black" pitchFamily="34" charset="0"/>
              </a:rPr>
              <a:t>РЕЗУЛТАТИ АНКЕТЕ</a:t>
            </a:r>
            <a:endParaRPr lang="en-US" b="1" dirty="0">
              <a:latin typeface="Arial Black" pitchFamily="34" charset="0"/>
            </a:endParaRPr>
          </a:p>
        </p:txBody>
      </p:sp>
      <p:sp>
        <p:nvSpPr>
          <p:cNvPr id="6" name="Rectangle 5"/>
          <p:cNvSpPr/>
          <p:nvPr/>
        </p:nvSpPr>
        <p:spPr>
          <a:xfrm>
            <a:off x="33536" y="764704"/>
            <a:ext cx="9144000" cy="1569660"/>
          </a:xfrm>
          <a:prstGeom prst="rect">
            <a:avLst/>
          </a:prstGeom>
        </p:spPr>
        <p:txBody>
          <a:bodyPr wrap="square">
            <a:spAutoFit/>
          </a:bodyPr>
          <a:lstStyle/>
          <a:p>
            <a:r>
              <a:rPr lang="sr-Cyrl-RS" sz="3200" dirty="0">
                <a:cs typeface="Arial" pitchFamily="34" charset="0"/>
              </a:rPr>
              <a:t>Да ли сматрате да би уређење бициклистичких стаза утицало на смањење загађења ваздуха у Сомбору?</a:t>
            </a:r>
          </a:p>
        </p:txBody>
      </p:sp>
    </p:spTree>
    <p:extLst>
      <p:ext uri="{BB962C8B-B14F-4D97-AF65-F5344CB8AC3E}">
        <p14:creationId xmlns:p14="http://schemas.microsoft.com/office/powerpoint/2010/main" val="3864142548"/>
      </p:ext>
    </p:extLst>
  </p:cSld>
  <p:clrMapOvr>
    <a:masterClrMapping/>
  </p:clrMapOvr>
  <p:transition>
    <p:pull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2984"/>
          </a:xfrm>
        </p:spPr>
        <p:txBody>
          <a:bodyPr/>
          <a:lstStyle/>
          <a:p>
            <a:r>
              <a:rPr lang="sr-Cyrl-RS" dirty="0" smtClean="0">
                <a:latin typeface="Arial Black" pitchFamily="34" charset="0"/>
              </a:rPr>
              <a:t>ЗАКЉУЧЦИ</a:t>
            </a:r>
            <a:endParaRPr lang="en-US" dirty="0">
              <a:latin typeface="Arial Black" pitchFamily="34" charset="0"/>
            </a:endParaRPr>
          </a:p>
        </p:txBody>
      </p:sp>
      <p:sp>
        <p:nvSpPr>
          <p:cNvPr id="3" name="Content Placeholder 2"/>
          <p:cNvSpPr>
            <a:spLocks noGrp="1"/>
          </p:cNvSpPr>
          <p:nvPr>
            <p:ph idx="1"/>
          </p:nvPr>
        </p:nvSpPr>
        <p:spPr>
          <a:xfrm>
            <a:off x="0" y="1142984"/>
            <a:ext cx="9144000" cy="5715016"/>
          </a:xfrm>
        </p:spPr>
        <p:txBody>
          <a:bodyPr>
            <a:normAutofit/>
          </a:bodyPr>
          <a:lstStyle/>
          <a:p>
            <a:pPr>
              <a:buFont typeface="Wingdings" pitchFamily="2" charset="2"/>
              <a:buChar char="§"/>
            </a:pPr>
            <a:r>
              <a:rPr lang="sr-Cyrl-RS" dirty="0" smtClean="0"/>
              <a:t>Одговор на наше 10. питање у анкети, ’’</a:t>
            </a:r>
            <a:r>
              <a:rPr lang="sr-Cyrl-RS" i="1" dirty="0" smtClean="0"/>
              <a:t>Где би било најпотребније да се направе бициклистичке стазе?’’ </a:t>
            </a:r>
            <a:r>
              <a:rPr lang="sr-Cyrl-RS" dirty="0" smtClean="0"/>
              <a:t>одговори су били следећи: на Селенчи, Гогама и следећим улицама: Милоша Обилића, Филипа Кљајића, Коњовићева, Војвођанска, и др.</a:t>
            </a:r>
          </a:p>
          <a:p>
            <a:pPr>
              <a:buFont typeface="Wingdings" pitchFamily="2" charset="2"/>
              <a:buChar char="§"/>
            </a:pPr>
            <a:r>
              <a:rPr lang="sr-Cyrl-RS" dirty="0" smtClean="0"/>
              <a:t>Потребно је спојити стазе на местима где су прекинуте (Мирна улица, Апатински пут)</a:t>
            </a:r>
          </a:p>
          <a:p>
            <a:pPr>
              <a:buFont typeface="Wingdings" pitchFamily="2" charset="2"/>
              <a:buChar char="§"/>
            </a:pPr>
            <a:r>
              <a:rPr lang="sr-Cyrl-RS" dirty="0" smtClean="0"/>
              <a:t>Потребно је одржавати бициклистичке стазе да би се што више људи кретало бициклом, што је боље за околину, као и за здравље човека</a:t>
            </a:r>
            <a:endParaRPr lang="en-US" dirty="0"/>
          </a:p>
        </p:txBody>
      </p:sp>
    </p:spTree>
  </p:cSld>
  <p:clrMapOvr>
    <a:masterClrMapping/>
  </p:clrMapOvr>
  <p:transition>
    <p:pull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1680" y="605906"/>
            <a:ext cx="7772400" cy="1470025"/>
          </a:xfrm>
        </p:spPr>
        <p:txBody>
          <a:bodyPr/>
          <a:lstStyle/>
          <a:p>
            <a:r>
              <a:rPr lang="sr-Cyrl-RS" dirty="0" smtClean="0">
                <a:latin typeface="Arial Black" pitchFamily="34" charset="0"/>
              </a:rPr>
              <a:t>ХВАЛА НА ПАЖЊИ!</a:t>
            </a:r>
            <a:endParaRPr lang="en-US" dirty="0">
              <a:latin typeface="Arial Black" pitchFamily="34" charset="0"/>
            </a:endParaRPr>
          </a:p>
        </p:txBody>
      </p:sp>
      <p:sp>
        <p:nvSpPr>
          <p:cNvPr id="3" name="Subtitle 2"/>
          <p:cNvSpPr>
            <a:spLocks noGrp="1"/>
          </p:cNvSpPr>
          <p:nvPr>
            <p:ph type="subTitle" idx="1"/>
          </p:nvPr>
        </p:nvSpPr>
        <p:spPr>
          <a:xfrm>
            <a:off x="683568" y="4964043"/>
            <a:ext cx="8001056" cy="1643074"/>
          </a:xfrm>
        </p:spPr>
        <p:txBody>
          <a:bodyPr>
            <a:normAutofit/>
          </a:bodyPr>
          <a:lstStyle/>
          <a:p>
            <a:r>
              <a:rPr lang="sr-Cyrl-RS" dirty="0" smtClean="0">
                <a:solidFill>
                  <a:schemeClr val="tx1"/>
                </a:solidFill>
                <a:cs typeface="Arial" pitchFamily="34" charset="0"/>
              </a:rPr>
              <a:t>Анђелина Кнежевић, Дуња Вукашиновић, Теодора Млађан, Ана Ароки, Милијана Рајиновић, Сања Пејиновић</a:t>
            </a:r>
            <a:endParaRPr lang="en-US" dirty="0">
              <a:solidFill>
                <a:schemeClr val="tx1"/>
              </a:solidFill>
              <a:cs typeface="Arial"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736812"/>
            <a:ext cx="6372448" cy="31862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36081"/>
            <a:ext cx="2209676" cy="22096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pull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sr-Cyrl-RS" dirty="0" smtClean="0">
                <a:latin typeface="Arial Black" pitchFamily="34" charset="0"/>
              </a:rPr>
              <a:t>ПОЈАМ БИЦИКЛ</a:t>
            </a:r>
            <a:endParaRPr lang="en-US" dirty="0">
              <a:latin typeface="Arial Black" pitchFamily="34" charset="0"/>
            </a:endParaRPr>
          </a:p>
        </p:txBody>
      </p:sp>
      <p:sp>
        <p:nvSpPr>
          <p:cNvPr id="3" name="Content Placeholder 2"/>
          <p:cNvSpPr>
            <a:spLocks noGrp="1"/>
          </p:cNvSpPr>
          <p:nvPr>
            <p:ph idx="1"/>
          </p:nvPr>
        </p:nvSpPr>
        <p:spPr>
          <a:xfrm>
            <a:off x="0" y="1124744"/>
            <a:ext cx="9144000" cy="4525963"/>
          </a:xfrm>
        </p:spPr>
        <p:txBody>
          <a:bodyPr/>
          <a:lstStyle/>
          <a:p>
            <a:r>
              <a:rPr lang="ru-RU" sz="2400" dirty="0">
                <a:cs typeface="Arial" pitchFamily="34" charset="0"/>
              </a:rPr>
              <a:t>Бицикли су се појавили у 19. веку, али је тек почетком 20. века бицикл као превозно средство постао распрострањен широм Европе.</a:t>
            </a:r>
          </a:p>
          <a:p>
            <a:r>
              <a:rPr lang="ru-RU" sz="2400" dirty="0">
                <a:cs typeface="Arial" pitchFamily="34" charset="0"/>
              </a:rPr>
              <a:t>Бицикл је данас најраспрострањеније средство превоза</a:t>
            </a:r>
            <a:r>
              <a:rPr lang="ru-RU" sz="2400" dirty="0" smtClean="0">
                <a:cs typeface="Arial" pitchFamily="34" charset="0"/>
              </a:rPr>
              <a:t>. </a:t>
            </a:r>
          </a:p>
          <a:p>
            <a:r>
              <a:rPr lang="ru-RU" sz="2400" dirty="0" smtClean="0">
                <a:cs typeface="Arial" pitchFamily="34" charset="0"/>
              </a:rPr>
              <a:t>У поређењу са моторним возилима поцедује низ предности јер не користи необновљиву енергију, еконоски је исплатив, не штети околини, није бучан, смањује потребе за инфраструктуром (паркирање), бесплатно кретање и паркирање.</a:t>
            </a:r>
            <a:endParaRPr lang="sr-Cyrl-RS" sz="2400" dirty="0" smtClean="0">
              <a:cs typeface="Arial" pitchFamily="34" charset="0"/>
            </a:endParaRPr>
          </a:p>
          <a:p>
            <a:endParaRPr lang="ru-RU" dirty="0"/>
          </a:p>
        </p:txBody>
      </p:sp>
      <p:pic>
        <p:nvPicPr>
          <p:cNvPr id="205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2996" y="3924007"/>
            <a:ext cx="4755214" cy="3021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E:\ШКОЛА\ОБРАЗОВАЊЕ ЗА ОДРЖИВИ РАЗВОЈ\penny-farthing-bicycle-engraving-19th-century_u-l-plv8om0.jpg"/>
          <p:cNvPicPr>
            <a:picLocks noChangeAspect="1" noChangeArrowheads="1"/>
          </p:cNvPicPr>
          <p:nvPr/>
        </p:nvPicPr>
        <p:blipFill rotWithShape="1">
          <a:blip r:embed="rId3">
            <a:clrChange>
              <a:clrFrom>
                <a:srgbClr val="E3E3E5"/>
              </a:clrFrom>
              <a:clrTo>
                <a:srgbClr val="E3E3E5">
                  <a:alpha val="0"/>
                </a:srgbClr>
              </a:clrTo>
            </a:clrChange>
            <a:extLst>
              <a:ext uri="{28A0092B-C50C-407E-A947-70E740481C1C}">
                <a14:useLocalDpi xmlns:a14="http://schemas.microsoft.com/office/drawing/2010/main" val="0"/>
              </a:ext>
            </a:extLst>
          </a:blip>
          <a:srcRect l="12632" t="8811" r="12488" b="10944"/>
          <a:stretch/>
        </p:blipFill>
        <p:spPr bwMode="auto">
          <a:xfrm>
            <a:off x="1259632" y="4331418"/>
            <a:ext cx="2986736" cy="2403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079053"/>
      </p:ext>
    </p:extLst>
  </p:cSld>
  <p:clrMapOvr>
    <a:masterClrMapping/>
  </p:clrMapOvr>
  <p:transition>
    <p:pull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fontScale="90000"/>
          </a:bodyPr>
          <a:lstStyle/>
          <a:p>
            <a:r>
              <a:rPr lang="sr-Cyrl-RS" dirty="0" smtClean="0">
                <a:latin typeface="Arial Black" pitchFamily="34" charset="0"/>
              </a:rPr>
              <a:t>ИНОВАТИВНЕ БИЦИКЛИСТИЧКЕ СТАЗЕ</a:t>
            </a:r>
            <a:endParaRPr lang="en-US" dirty="0">
              <a:latin typeface="Arial Black" pitchFamily="34" charset="0"/>
            </a:endParaRPr>
          </a:p>
        </p:txBody>
      </p:sp>
      <p:sp>
        <p:nvSpPr>
          <p:cNvPr id="3" name="Content Placeholder 2"/>
          <p:cNvSpPr>
            <a:spLocks noGrp="1"/>
          </p:cNvSpPr>
          <p:nvPr>
            <p:ph idx="1"/>
          </p:nvPr>
        </p:nvSpPr>
        <p:spPr>
          <a:xfrm>
            <a:off x="-27202" y="1196752"/>
            <a:ext cx="9171202" cy="4525963"/>
          </a:xfrm>
        </p:spPr>
        <p:txBody>
          <a:bodyPr/>
          <a:lstStyle/>
          <a:p>
            <a:pPr indent="-182880" fontAlgn="auto">
              <a:spcBef>
                <a:spcPts val="0"/>
              </a:spcBef>
              <a:spcAft>
                <a:spcPts val="0"/>
              </a:spcAft>
              <a:buFont typeface="Arial"/>
              <a:buNone/>
              <a:defRPr/>
            </a:pPr>
            <a:r>
              <a:rPr lang="sr-Cyrl-RS" sz="2800" dirty="0"/>
              <a:t>Позитивни примери:</a:t>
            </a:r>
          </a:p>
          <a:p>
            <a:pPr marL="285750" indent="-285750">
              <a:spcBef>
                <a:spcPts val="0"/>
              </a:spcBef>
              <a:buClr>
                <a:schemeClr val="accent2">
                  <a:lumMod val="50000"/>
                </a:schemeClr>
              </a:buClr>
              <a:defRPr/>
            </a:pPr>
            <a:r>
              <a:rPr lang="sr-Cyrl-RS" sz="2800" dirty="0"/>
              <a:t>Савитљиви стубови у Берлину одвајају бициклстичку стазу од аутомобилског саобраћаја. На стази широкој 3,5 метара, зелене боје, двоточкаши имају довољно места да безбедно пролазе једни поред других. Ограђене бициклистичке стазе су за сада пилот – пројекат.</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779924"/>
            <a:ext cx="5833342" cy="3078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5666412"/>
      </p:ext>
    </p:extLst>
  </p:cSld>
  <p:clrMapOvr>
    <a:masterClrMapping/>
  </p:clrMapOvr>
  <p:transition>
    <p:pull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453116"/>
            <a:ext cx="5709903" cy="3404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575847" y="188640"/>
            <a:ext cx="8229600" cy="1143000"/>
          </a:xfrm>
        </p:spPr>
        <p:txBody>
          <a:bodyPr>
            <a:normAutofit fontScale="90000"/>
          </a:bodyPr>
          <a:lstStyle/>
          <a:p>
            <a:r>
              <a:rPr lang="sr-Cyrl-RS" dirty="0" smtClean="0">
                <a:latin typeface="Arial Black" pitchFamily="34" charset="0"/>
              </a:rPr>
              <a:t>ИНОВАТИВНЕ БИЦИКЛИСТИЧКЕ СТАЗЕ</a:t>
            </a:r>
            <a:endParaRPr lang="en-US" dirty="0">
              <a:latin typeface="Arial Black" pitchFamily="34" charset="0"/>
            </a:endParaRPr>
          </a:p>
        </p:txBody>
      </p:sp>
      <p:sp>
        <p:nvSpPr>
          <p:cNvPr id="7" name="Content Placeholder 2"/>
          <p:cNvSpPr txBox="1">
            <a:spLocks noGrp="1"/>
          </p:cNvSpPr>
          <p:nvPr>
            <p:ph idx="1"/>
          </p:nvPr>
        </p:nvSpPr>
        <p:spPr>
          <a:xfrm>
            <a:off x="-7624" y="1412776"/>
            <a:ext cx="9144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r-Cyrl-RS" sz="2400" dirty="0" smtClean="0"/>
              <a:t>Светлеће траке у граду Песак, на југозападу Француске, бициклистичка стаза ноћу светли. То би бициклистима који се крећу у супротном правцу требало да помогне да се безбедно мимоиђу. С обзиром да део пута пролази и кроз шуму, светлећа трака у мраку показује пут.</a:t>
            </a:r>
            <a:endParaRPr lang="en-US" sz="2400" dirty="0" smtClean="0"/>
          </a:p>
          <a:p>
            <a:endParaRPr lang="en-US" dirty="0" smtClean="0"/>
          </a:p>
        </p:txBody>
      </p:sp>
    </p:spTree>
    <p:extLst>
      <p:ext uri="{BB962C8B-B14F-4D97-AF65-F5344CB8AC3E}">
        <p14:creationId xmlns:p14="http://schemas.microsoft.com/office/powerpoint/2010/main" val="851428503"/>
      </p:ext>
    </p:extLst>
  </p:cSld>
  <p:clrMapOvr>
    <a:masterClrMapping/>
  </p:clrMapOvr>
  <p:transition>
    <p:pull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01142" y="0"/>
            <a:ext cx="8229600" cy="1143000"/>
          </a:xfrm>
        </p:spPr>
        <p:txBody>
          <a:bodyPr>
            <a:normAutofit fontScale="90000"/>
          </a:bodyPr>
          <a:lstStyle/>
          <a:p>
            <a:r>
              <a:rPr lang="sr-Cyrl-RS" dirty="0" smtClean="0">
                <a:latin typeface="Arial Black" pitchFamily="34" charset="0"/>
              </a:rPr>
              <a:t>ИНОВАТИВНЕ БИЦИКЛИСТИЧКЕ СТАЗЕ</a:t>
            </a:r>
            <a:endParaRPr lang="en-US" dirty="0">
              <a:latin typeface="Arial Black"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17440"/>
            <a:ext cx="8528844"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noGrp="1"/>
          </p:cNvSpPr>
          <p:nvPr>
            <p:ph idx="1"/>
          </p:nvPr>
        </p:nvSpPr>
        <p:spPr>
          <a:xfrm>
            <a:off x="401142" y="134076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r-Cyrl-RS" sz="2800" dirty="0" smtClean="0"/>
              <a:t>Висећи кружни ток – у Холандији су познате висеће конструкције. Преко висећег кружног тока, бициклисти и пешаци могу да заобиђу прометну улицу. </a:t>
            </a:r>
            <a:endParaRPr lang="en-US" sz="2800" dirty="0" smtClean="0"/>
          </a:p>
          <a:p>
            <a:endParaRPr lang="en-US" sz="3600" dirty="0" smtClean="0"/>
          </a:p>
        </p:txBody>
      </p:sp>
    </p:spTree>
    <p:extLst>
      <p:ext uri="{BB962C8B-B14F-4D97-AF65-F5344CB8AC3E}">
        <p14:creationId xmlns:p14="http://schemas.microsoft.com/office/powerpoint/2010/main" val="4208054266"/>
      </p:ext>
    </p:extLst>
  </p:cSld>
  <p:clrMapOvr>
    <a:masterClrMapping/>
  </p:clrMapOvr>
  <p:transition>
    <p:pull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sr-Cyrl-RS" sz="2800" dirty="0" smtClean="0"/>
              <a:t>Прва бициклистичка стаза на свету, отворена је у холадији, у потуности направљена од рециклиране пластике. То за циљ има смањивање милиона тона бачене пластике у току сваке године.</a:t>
            </a:r>
            <a:endParaRPr lang="en-US" sz="2800" dirty="0"/>
          </a:p>
        </p:txBody>
      </p:sp>
      <p:sp>
        <p:nvSpPr>
          <p:cNvPr id="4" name="Title 1"/>
          <p:cNvSpPr>
            <a:spLocks noGrp="1"/>
          </p:cNvSpPr>
          <p:nvPr>
            <p:ph type="title"/>
          </p:nvPr>
        </p:nvSpPr>
        <p:spPr/>
        <p:txBody>
          <a:bodyPr>
            <a:normAutofit fontScale="90000"/>
          </a:bodyPr>
          <a:lstStyle/>
          <a:p>
            <a:r>
              <a:rPr lang="sr-Cyrl-RS" dirty="0" smtClean="0">
                <a:latin typeface="Arial Black" pitchFamily="34" charset="0"/>
              </a:rPr>
              <a:t>ИНОВАТИВНЕ БИЦИКЛИСТИЧКЕ СТАЗЕ</a:t>
            </a:r>
            <a:endParaRPr lang="en-US" dirty="0">
              <a:latin typeface="Arial Black" pitchFamily="34" charset="0"/>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356992"/>
            <a:ext cx="4286178" cy="329664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848793"/>
            <a:ext cx="4176464" cy="2804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009377"/>
      </p:ext>
    </p:extLst>
  </p:cSld>
  <p:clrMapOvr>
    <a:masterClrMapping/>
  </p:clrMapOvr>
  <p:transition>
    <p:pull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45" y="1196752"/>
            <a:ext cx="9144000" cy="4525963"/>
          </a:xfrm>
        </p:spPr>
        <p:txBody>
          <a:bodyPr>
            <a:normAutofit/>
          </a:bodyPr>
          <a:lstStyle/>
          <a:p>
            <a:r>
              <a:rPr lang="sr-Cyrl-RS" sz="2400" dirty="0"/>
              <a:t>Звездана бициклистичка стаза која светли у мраку. Холандски дизајнер Дан Росгард креирао је спектакуларну бициклистичку стазу помоћу иновативне технологије дизајниране за путеве. Звездана стаза део је Росгардовог ширег пројекта који се назива ,,Паметни путеви’’ чији је циљ развијање безбедних путева и ефикаснијег саобраћаја употребом различитих технологија. </a:t>
            </a:r>
            <a:endParaRPr lang="en-US" sz="2400" dirty="0"/>
          </a:p>
          <a:p>
            <a:endParaRPr lang="en-US" dirty="0"/>
          </a:p>
        </p:txBody>
      </p:sp>
      <p:sp>
        <p:nvSpPr>
          <p:cNvPr id="4" name="Content Placeholder 2"/>
          <p:cNvSpPr txBox="1">
            <a:spLocks/>
          </p:cNvSpPr>
          <p:nvPr/>
        </p:nvSpPr>
        <p:spPr>
          <a:xfrm>
            <a:off x="-7093296" y="804643"/>
            <a:ext cx="7315200" cy="3357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69" y="3740401"/>
            <a:ext cx="3341983" cy="199284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467544" y="8400"/>
            <a:ext cx="8229600" cy="1143000"/>
          </a:xfrm>
        </p:spPr>
        <p:txBody>
          <a:bodyPr>
            <a:normAutofit fontScale="90000"/>
          </a:bodyPr>
          <a:lstStyle/>
          <a:p>
            <a:r>
              <a:rPr lang="sr-Cyrl-RS" dirty="0" smtClean="0">
                <a:latin typeface="Arial Black" pitchFamily="34" charset="0"/>
              </a:rPr>
              <a:t>ИНОВАТИВНЕ БИЦИКЛИСТИЧКЕ СТАЗЕ</a:t>
            </a:r>
            <a:endParaRPr lang="en-US" dirty="0">
              <a:latin typeface="Arial Black"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3" y="3622003"/>
            <a:ext cx="3646087" cy="22296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4736822"/>
            <a:ext cx="3384376" cy="21183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6068729"/>
      </p:ext>
    </p:extLst>
  </p:cSld>
  <p:clrMapOvr>
    <a:masterClrMapping/>
  </p:clrMapOvr>
  <p:transition>
    <p:pull dir="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569</TotalTime>
  <Words>1141</Words>
  <Application>Microsoft Office PowerPoint</Application>
  <PresentationFormat>On-screen Show (4:3)</PresentationFormat>
  <Paragraphs>113</Paragraphs>
  <Slides>36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Arial Black</vt:lpstr>
      <vt:lpstr>Calibri</vt:lpstr>
      <vt:lpstr>Courier New</vt:lpstr>
      <vt:lpstr>Wingdings</vt:lpstr>
      <vt:lpstr>Office Theme</vt:lpstr>
      <vt:lpstr>ОЧЕКИВАЊА КОРИСНИКА БИЦИКЛИСТИЧКИХ СТАЗА</vt:lpstr>
      <vt:lpstr>САДРЖАЈ</vt:lpstr>
      <vt:lpstr>ШТА СУ ТО БИЦИКЛИСТИЧКЕ СТАЗЕ?</vt:lpstr>
      <vt:lpstr>ПОЈАМ БИЦИКЛ</vt:lpstr>
      <vt:lpstr>ИНОВАТИВНЕ БИЦИКЛИСТИЧКЕ СТАЗЕ</vt:lpstr>
      <vt:lpstr>ИНОВАТИВНЕ БИЦИКЛИСТИЧКЕ СТАЗЕ</vt:lpstr>
      <vt:lpstr>ИНОВАТИВНЕ БИЦИКЛИСТИЧКЕ СТАЗЕ</vt:lpstr>
      <vt:lpstr>ИНОВАТИВНЕ БИЦИКЛИСТИЧКЕ СТАЗЕ</vt:lpstr>
      <vt:lpstr>ИНОВАТИВНЕ БИЦИКЛИСТИЧКЕ СТАЗЕ</vt:lpstr>
      <vt:lpstr> ПРОЈЕКАТ ЕУРОВЕЛО</vt:lpstr>
      <vt:lpstr>PowerPoint Presentation</vt:lpstr>
      <vt:lpstr>PowerPoint Presentation</vt:lpstr>
      <vt:lpstr>PowerPoint Presentation</vt:lpstr>
      <vt:lpstr>РУТЕ ВЕЗАНЕ ЗА СОМБОР</vt:lpstr>
      <vt:lpstr>’’ПАНОНСКИ ПУТ МИРА’’</vt:lpstr>
      <vt:lpstr>’’ПАНОНСКИ ПУТ МИРА’’</vt:lpstr>
      <vt:lpstr>БИЦИКЛИСТИЧКЕ СТАЗЕ У СОМБОРУ</vt:lpstr>
      <vt:lpstr>БИЦИКЛИСТИЧКЕ СТАЗЕ У СОМБОРУ</vt:lpstr>
      <vt:lpstr>БИЦИКЛИСТИЧКЕ СТАЗЕ У СОМБОРУ</vt:lpstr>
      <vt:lpstr>БИЦИКЛИСТИЧКЕ СТАЗЕ У СОМБОРУ</vt:lpstr>
      <vt:lpstr>БИЦИКЛИСТИЧКЕ СТАЗЕ У СОМБОРУ</vt:lpstr>
      <vt:lpstr>БИЦИКЛИСТИЧКЕ СТАЗЕ У СОМБОРУ</vt:lpstr>
      <vt:lpstr>РУТЕ У СРБИЈИ</vt:lpstr>
      <vt:lpstr>ПРОБЛЕМИ НА СТАЗАМА</vt:lpstr>
      <vt:lpstr>СОМБОРСКИ БИЦИКЛИСТИЧКИ КЛУБОВИ</vt:lpstr>
      <vt:lpstr>АНКЕТА испитано 64 особе</vt:lpstr>
      <vt:lpstr>РЕЗУЛТАТИ АНКЕТЕ</vt:lpstr>
      <vt:lpstr>РЕЗУЛТАТИ АНКЕТЕ</vt:lpstr>
      <vt:lpstr>РЕЗУЛТАТИ АНКЕТЕ</vt:lpstr>
      <vt:lpstr>РЕЗУЛТАТИ АНКЕТЕ</vt:lpstr>
      <vt:lpstr>РЕЗУЛТАТИ АНКЕТЕ</vt:lpstr>
      <vt:lpstr>РЕЗУЛТАТИ АНКЕТЕ</vt:lpstr>
      <vt:lpstr>РЕЗУЛТАТИ АНКЕТЕ</vt:lpstr>
      <vt:lpstr>РЕЗУЛТАТИ АНКЕТЕ</vt:lpstr>
      <vt:lpstr>ЗАКЉУЧЦИ</vt:lpstr>
      <vt:lpstr>ХВАЛА НА ПАЖЊИ!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ОЧЕКИВАЊА КОРИСНИКА БИЦИКЛИСТИЧКИХ СТАЗА</dc:title>
  <dc:creator>Home</dc:creator>
  <cp:lastModifiedBy>Dušan Lukić</cp:lastModifiedBy>
  <cp:revision>61</cp:revision>
  <dcterms:created xsi:type="dcterms:W3CDTF">2019-04-04T14:02:22Z</dcterms:created>
  <dcterms:modified xsi:type="dcterms:W3CDTF">2019-06-12T15:39:51Z</dcterms:modified>
</cp:coreProperties>
</file>