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B978-EF5C-4CB9-87AA-D7A4926392E5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066B-CFCE-43C2-8B2C-52341CD20B3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39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B978-EF5C-4CB9-87AA-D7A4926392E5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066B-CFCE-43C2-8B2C-52341CD20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2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B978-EF5C-4CB9-87AA-D7A4926392E5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066B-CFCE-43C2-8B2C-52341CD20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14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B978-EF5C-4CB9-87AA-D7A4926392E5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066B-CFCE-43C2-8B2C-52341CD20B3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809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B978-EF5C-4CB9-87AA-D7A4926392E5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066B-CFCE-43C2-8B2C-52341CD20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96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B978-EF5C-4CB9-87AA-D7A4926392E5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066B-CFCE-43C2-8B2C-52341CD20B3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7419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B978-EF5C-4CB9-87AA-D7A4926392E5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066B-CFCE-43C2-8B2C-52341CD20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3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B978-EF5C-4CB9-87AA-D7A4926392E5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066B-CFCE-43C2-8B2C-52341CD20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37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B978-EF5C-4CB9-87AA-D7A4926392E5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066B-CFCE-43C2-8B2C-52341CD20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19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B978-EF5C-4CB9-87AA-D7A4926392E5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066B-CFCE-43C2-8B2C-52341CD20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1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B978-EF5C-4CB9-87AA-D7A4926392E5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066B-CFCE-43C2-8B2C-52341CD20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86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B978-EF5C-4CB9-87AA-D7A4926392E5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066B-CFCE-43C2-8B2C-52341CD20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70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B978-EF5C-4CB9-87AA-D7A4926392E5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066B-CFCE-43C2-8B2C-52341CD20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94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B978-EF5C-4CB9-87AA-D7A4926392E5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066B-CFCE-43C2-8B2C-52341CD20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8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B978-EF5C-4CB9-87AA-D7A4926392E5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066B-CFCE-43C2-8B2C-52341CD20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5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B978-EF5C-4CB9-87AA-D7A4926392E5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066B-CFCE-43C2-8B2C-52341CD20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4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B978-EF5C-4CB9-87AA-D7A4926392E5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066B-CFCE-43C2-8B2C-52341CD20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24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FA2B978-EF5C-4CB9-87AA-D7A4926392E5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6C7066B-CFCE-43C2-8B2C-52341CD20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877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372" y="156754"/>
            <a:ext cx="8886508" cy="237961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KAKO SPORSTKO REKREATIVNE AKTIVNOSTI DELUJU NA</a:t>
            </a:r>
            <a:r>
              <a:rPr lang="sr-Latn-RS" sz="4400" dirty="0" smtClean="0"/>
              <a:t> nase</a:t>
            </a:r>
            <a:r>
              <a:rPr lang="en-US" sz="4400" dirty="0" smtClean="0"/>
              <a:t> HORMONE?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372" y="5542038"/>
            <a:ext cx="6400800" cy="100680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Nemanja Dra</a:t>
            </a:r>
            <a:r>
              <a:rPr lang="sr-Latn-R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žić,Uroš Karanović,Jovana Preradović i Nikolina Šarčanski.</a:t>
            </a: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55" l="8276" r="92414">
                        <a14:foregroundMark x1="19483" y1="2206" x2="8103" y2="21324"/>
                        <a14:foregroundMark x1="35690" y1="7843" x2="40345" y2="21078"/>
                        <a14:foregroundMark x1="66207" y1="2451" x2="55517" y2="15686"/>
                        <a14:foregroundMark x1="53793" y1="14706" x2="45862" y2="23039"/>
                        <a14:foregroundMark x1="8448" y1="23284" x2="12069" y2="56127"/>
                        <a14:foregroundMark x1="30690" y1="80637" x2="46552" y2="99755"/>
                        <a14:backgroundMark x1="15690" y1="3922" x2="6724" y2="18873"/>
                        <a14:backgroundMark x1="15517" y1="4412" x2="21724" y2="0"/>
                        <a14:backgroundMark x1="65000" y1="1225" x2="50690" y2="8824"/>
                        <a14:backgroundMark x1="41724" y1="4902" x2="34310" y2="0"/>
                        <a14:backgroundMark x1="35862" y1="88971" x2="43448" y2="99755"/>
                        <a14:backgroundMark x1="42241" y1="97794" x2="44310" y2="997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5225" y="2827019"/>
            <a:ext cx="55245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1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643" y="1403755"/>
            <a:ext cx="8803340" cy="5158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035" y="0"/>
            <a:ext cx="8534400" cy="1507067"/>
          </a:xfrm>
        </p:spPr>
        <p:txBody>
          <a:bodyPr>
            <a:normAutofit/>
          </a:bodyPr>
          <a:lstStyle/>
          <a:p>
            <a:r>
              <a:rPr lang="sr-Latn-RS" sz="4400" b="1" u="sng" dirty="0" smtClean="0"/>
              <a:t>HVALA NA PAŽNJI</a:t>
            </a:r>
            <a:endParaRPr lang="en-US" sz="4400" b="1" u="sng" dirty="0"/>
          </a:p>
        </p:txBody>
      </p:sp>
    </p:spTree>
    <p:extLst>
      <p:ext uri="{BB962C8B-B14F-4D97-AF65-F5344CB8AC3E}">
        <p14:creationId xmlns:p14="http://schemas.microsoft.com/office/powerpoint/2010/main" val="416545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86" y="-43544"/>
            <a:ext cx="8534400" cy="2040709"/>
          </a:xfrm>
        </p:spPr>
        <p:txBody>
          <a:bodyPr/>
          <a:lstStyle/>
          <a:p>
            <a:r>
              <a:rPr lang="en-US" b="1" dirty="0"/>
              <a:t>„u zdravom telu, zdrav duh“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103" y="4465865"/>
            <a:ext cx="5112559" cy="2392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47" y="1872343"/>
            <a:ext cx="8534400" cy="3910148"/>
          </a:xfrm>
        </p:spPr>
        <p:txBody>
          <a:bodyPr>
            <a:normAutofit/>
          </a:bodyPr>
          <a:lstStyle/>
          <a:p>
            <a:r>
              <a:rPr lang="sr-Latn-RS" sz="2400" b="1" dirty="0"/>
              <a:t>F</a:t>
            </a:r>
            <a:r>
              <a:rPr lang="en-US" sz="2400" b="1" dirty="0" smtClean="0"/>
              <a:t>izička </a:t>
            </a:r>
            <a:r>
              <a:rPr lang="en-US" sz="2400" b="1" dirty="0"/>
              <a:t>aktivnost ne utiče samo na fizičko zdravlje već i na mentalno, intelektualno, emotivno</a:t>
            </a:r>
            <a:r>
              <a:rPr lang="en-US" sz="2400" dirty="0"/>
              <a:t>. </a:t>
            </a:r>
            <a:endParaRPr lang="sr-Latn-RS" sz="2400" dirty="0" smtClean="0"/>
          </a:p>
          <a:p>
            <a:r>
              <a:rPr lang="en-US" sz="2400" b="1" dirty="0"/>
              <a:t>Poenta treninga nije samo biti jak, brz, zgodan, već je pozadina svega mnogo dublja i kompleksnija</a:t>
            </a:r>
            <a:r>
              <a:rPr lang="en-US" sz="2800" dirty="0" smtClean="0"/>
              <a:t>.</a:t>
            </a:r>
            <a:endParaRPr lang="sr-Latn-RS" sz="2800" dirty="0" smtClean="0"/>
          </a:p>
          <a:p>
            <a:r>
              <a:rPr lang="sr-Latn-RS" sz="2400" b="1" dirty="0" smtClean="0"/>
              <a:t>Fizička aktivnost ima uticaj</a:t>
            </a:r>
            <a:r>
              <a:rPr lang="en-US" sz="2400" b="1" dirty="0" smtClean="0"/>
              <a:t> </a:t>
            </a:r>
            <a:r>
              <a:rPr lang="en-US" sz="2400" b="1" dirty="0"/>
              <a:t>na našu plodnost, hormonalni status, normalizaciju i podizanje istog na viši nivo</a:t>
            </a:r>
            <a:r>
              <a:rPr lang="en-US" sz="2400" b="1" dirty="0" smtClean="0"/>
              <a:t>.</a:t>
            </a:r>
            <a:endParaRPr lang="sr-Latn-RS" sz="2400" b="1" dirty="0" smtClean="0"/>
          </a:p>
          <a:p>
            <a:endParaRPr 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7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172" y="-465907"/>
            <a:ext cx="4397828" cy="4397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98" y="3509553"/>
            <a:ext cx="7214462" cy="3331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698" y="0"/>
            <a:ext cx="8534400" cy="4441372"/>
          </a:xfrm>
        </p:spPr>
        <p:txBody>
          <a:bodyPr/>
          <a:lstStyle/>
          <a:p>
            <a:r>
              <a:rPr lang="sr-Latn-RS" b="1" dirty="0" smtClean="0"/>
              <a:t>- </a:t>
            </a:r>
            <a:r>
              <a:rPr lang="en-US" b="1" dirty="0" smtClean="0"/>
              <a:t>Programi </a:t>
            </a:r>
            <a:r>
              <a:rPr lang="en-US" b="1" dirty="0"/>
              <a:t>sportske rekreacije značajno </a:t>
            </a:r>
            <a:r>
              <a:rPr lang="en-US" b="1" dirty="0" smtClean="0"/>
              <a:t>doprinose:</a:t>
            </a:r>
            <a:r>
              <a:rPr lang="sr-Latn-RS" b="1" dirty="0" smtClean="0"/>
              <a:t> </a:t>
            </a:r>
          </a:p>
          <a:p>
            <a:r>
              <a:rPr lang="en-US" b="1" dirty="0" smtClean="0"/>
              <a:t>poboljšavanju </a:t>
            </a:r>
            <a:r>
              <a:rPr lang="en-US" b="1" dirty="0"/>
              <a:t>opšteg samoosećanja, osećaja svežine i snižavanju uznemirenosti, razdražljivosti i depresivnih stanja</a:t>
            </a:r>
            <a:r>
              <a:rPr lang="en-US" b="1" dirty="0" smtClean="0"/>
              <a:t>;</a:t>
            </a:r>
            <a:endParaRPr lang="en-US" b="1" dirty="0"/>
          </a:p>
          <a:p>
            <a:r>
              <a:rPr lang="en-US" b="1" dirty="0"/>
              <a:t>povećavanju životnog tonusa i radnih sposobnosti</a:t>
            </a:r>
            <a:r>
              <a:rPr lang="en-US" b="1" dirty="0" smtClean="0"/>
              <a:t>;</a:t>
            </a:r>
            <a:endParaRPr lang="sr-Latn-RS" b="1" dirty="0" smtClean="0"/>
          </a:p>
          <a:p>
            <a:r>
              <a:rPr lang="en-US" b="1" dirty="0"/>
              <a:t>povećavanju tolerancije nervnog sistema  na stres</a:t>
            </a:r>
            <a:r>
              <a:rPr lang="en-US" b="1" dirty="0" smtClean="0"/>
              <a:t>;</a:t>
            </a:r>
            <a:endParaRPr lang="sr-Latn-RS" b="1" dirty="0" smtClean="0"/>
          </a:p>
          <a:p>
            <a:r>
              <a:rPr lang="en-US" b="1" dirty="0"/>
              <a:t>neutralizaciji efekata viška hormona, glukoze i holesterola ubačenih u krv u stresnim </a:t>
            </a:r>
            <a:r>
              <a:rPr lang="en-US" b="1" dirty="0" smtClean="0"/>
              <a:t>situacijama</a:t>
            </a:r>
            <a:endParaRPr lang="sr-Latn-RS" b="1" dirty="0" smtClean="0"/>
          </a:p>
          <a:p>
            <a:r>
              <a:rPr lang="en-US" b="1" dirty="0"/>
              <a:t>razvijanju sposobnosti za opuštanje, relaksaciju i samokontrolu.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194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2047" y="496390"/>
            <a:ext cx="8708570" cy="2098766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Poboljšanje raspoloženja i energetski skok nakon fizičke aktivnosti posledica je pojačanog lučenja čuvenog hormona sreće i </a:t>
            </a:r>
            <a:r>
              <a:rPr lang="en-US" b="1" dirty="0" smtClean="0"/>
              <a:t>zadovoljstva</a:t>
            </a:r>
            <a:r>
              <a:rPr lang="sr-Latn-RS" b="1" dirty="0" smtClean="0"/>
              <a:t> (</a:t>
            </a:r>
            <a:r>
              <a:rPr lang="en-US" b="1" dirty="0"/>
              <a:t>endorfina, dopamina, </a:t>
            </a:r>
            <a:r>
              <a:rPr lang="en-US" b="1" dirty="0" smtClean="0"/>
              <a:t>seratonina</a:t>
            </a:r>
            <a:r>
              <a:rPr lang="sr-Latn-RS" b="1" dirty="0" smtClean="0"/>
              <a:t>).</a:t>
            </a:r>
          </a:p>
          <a:p>
            <a:pPr marL="0" indent="0">
              <a:buNone/>
            </a:pPr>
            <a:endParaRPr lang="sr-Latn-RS" sz="2400" b="1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551" y="4378644"/>
            <a:ext cx="4649561" cy="2252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20" y="2037807"/>
            <a:ext cx="5601312" cy="2853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278881" y="2960916"/>
            <a:ext cx="5468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solidFill>
                  <a:schemeClr val="bg2">
                    <a:lumMod val="75000"/>
                  </a:schemeClr>
                </a:solidFill>
              </a:rPr>
              <a:t>-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Fizička aktivnost</a:t>
            </a:r>
            <a:r>
              <a:rPr lang="sr-Latn-R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izuzetno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pozitivno deluje na regulisanje visokog krvnog pritiska</a:t>
            </a:r>
            <a:r>
              <a:rPr lang="sr-Latn-RS" b="1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679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04" y="566057"/>
            <a:ext cx="8534400" cy="450136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00298" y="287384"/>
            <a:ext cx="100496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solidFill>
                  <a:schemeClr val="bg2">
                    <a:lumMod val="75000"/>
                  </a:schemeClr>
                </a:solidFill>
              </a:rPr>
              <a:t>-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Hormon sre</a:t>
            </a:r>
            <a:r>
              <a:rPr lang="sr-Latn-RS" b="1" dirty="0" smtClean="0">
                <a:solidFill>
                  <a:schemeClr val="bg2">
                    <a:lumMod val="75000"/>
                  </a:schemeClr>
                </a:solidFill>
              </a:rPr>
              <a:t>će (endorfin) luči pinealna (šišarkasta) žlezda koja se nalazi između moždanih hemisfera.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Redovno upražnavanje fizičke aktivnosti je najbolja garancija za dobro zdravlje i pojačanu stimulaciju produkcije </a:t>
            </a:r>
            <a:r>
              <a:rPr lang="sr-Latn-RS" b="1" dirty="0" smtClean="0">
                <a:solidFill>
                  <a:schemeClr val="bg2">
                    <a:lumMod val="75000"/>
                  </a:schemeClr>
                </a:solidFill>
              </a:rPr>
              <a:t>hormona sreće.</a:t>
            </a:r>
          </a:p>
          <a:p>
            <a:endParaRPr lang="sr-Latn-RS" b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sr-Latn-RS" b="1" dirty="0" smtClean="0">
                <a:solidFill>
                  <a:schemeClr val="bg2">
                    <a:lumMod val="75000"/>
                  </a:schemeClr>
                </a:solidFill>
              </a:rPr>
              <a:t>-Nije potrebno da se bavimo vrhunskim sportom,već je bilo koji vid rekreacije (hodanje,vožnja bicikla...) dovoljan za oslobađanje hormona sreće.</a:t>
            </a:r>
          </a:p>
          <a:p>
            <a:endParaRPr lang="sr-Latn-RS" b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sr-Latn-RS" b="1" dirty="0" smtClean="0">
                <a:solidFill>
                  <a:schemeClr val="bg2">
                    <a:lumMod val="75000"/>
                  </a:schemeClr>
                </a:solidFill>
              </a:rPr>
              <a:t>-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Poznato je i da </a:t>
            </a:r>
            <a:r>
              <a:rPr lang="sr-Latn-RS" b="1" dirty="0" smtClean="0">
                <a:solidFill>
                  <a:schemeClr val="bg2">
                    <a:lumMod val="75000"/>
                  </a:schemeClr>
                </a:solidFill>
              </a:rPr>
              <a:t>fizička aktivnost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ima jaku antidepresivnu moć, da ima važnu ulogu u popravljanju raspoloženja i podizanju nivoa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samopouzdanja</a:t>
            </a:r>
            <a:r>
              <a:rPr lang="sr-Latn-RS" b="1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endParaRPr lang="sr-Latn-RS" b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sr-Latn-RS" b="1" dirty="0" smtClean="0">
                <a:solidFill>
                  <a:schemeClr val="bg2">
                    <a:lumMod val="75000"/>
                  </a:schemeClr>
                </a:solidFill>
              </a:rPr>
              <a:t>-Fizička aktivnost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 predstavlja moćno oružje koje ne može biti zamenjeno konvencionalnom medicinom. To je jedini "lek" koji se ne prodaje u apotekama i pored toga je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besplatan</a:t>
            </a:r>
            <a:r>
              <a:rPr lang="sr-Latn-RS" b="1" dirty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sr-Latn-RS" b="1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32" y="3716932"/>
            <a:ext cx="3879079" cy="3068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44" y="3876056"/>
            <a:ext cx="4133133" cy="2750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752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657" y="0"/>
            <a:ext cx="8534400" cy="3420466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sr-Latn-RS" b="1" dirty="0"/>
              <a:t>F</a:t>
            </a:r>
            <a:r>
              <a:rPr lang="en-US" b="1" dirty="0"/>
              <a:t>izička aktivnost ima opuštajuce i umirujuće dejstvo na na</a:t>
            </a:r>
            <a:r>
              <a:rPr lang="sr-Latn-RS" b="1" dirty="0"/>
              <a:t>š</a:t>
            </a:r>
            <a:r>
              <a:rPr lang="en-US" b="1" dirty="0"/>
              <a:t> organizam te je </a:t>
            </a:r>
            <a:r>
              <a:rPr lang="en-US" b="1" dirty="0" smtClean="0"/>
              <a:t>potpuno </a:t>
            </a:r>
            <a:r>
              <a:rPr lang="en-US" b="1" dirty="0"/>
              <a:t>logično i da lakše utonemo u san, a i da taj san bude znatno kvalitetniji. </a:t>
            </a:r>
            <a:endParaRPr lang="sr-Latn-RS" b="1" dirty="0"/>
          </a:p>
          <a:p>
            <a:pPr marL="0" indent="0">
              <a:buNone/>
            </a:pPr>
            <a:endParaRPr lang="sr-Latn-RS" b="1" dirty="0"/>
          </a:p>
          <a:p>
            <a:r>
              <a:rPr lang="en-US" b="1" dirty="0"/>
              <a:t>Rezultati kvalitetnog sna se reflektuju u višim nivoima hormona kao što su hormon rasta iliti hormon </a:t>
            </a:r>
            <a:r>
              <a:rPr lang="en-US" b="1" dirty="0" smtClean="0"/>
              <a:t>mladosti</a:t>
            </a:r>
            <a:r>
              <a:rPr lang="sr-Latn-RS" b="1" dirty="0" smtClean="0"/>
              <a:t> </a:t>
            </a:r>
            <a:r>
              <a:rPr lang="en-US" b="1" dirty="0"/>
              <a:t>vrlo važnih za, ne samo naš metabolizam, već za sveopšte stanje </a:t>
            </a:r>
            <a:r>
              <a:rPr lang="en-US" b="1" dirty="0" smtClean="0"/>
              <a:t>organizma</a:t>
            </a:r>
            <a:r>
              <a:rPr lang="sr-Latn-RS" b="1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11" y="3554088"/>
            <a:ext cx="4951367" cy="3303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557" y="4899932"/>
            <a:ext cx="2476500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999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366" y="0"/>
            <a:ext cx="8534400" cy="3615267"/>
          </a:xfrm>
        </p:spPr>
        <p:txBody>
          <a:bodyPr/>
          <a:lstStyle/>
          <a:p>
            <a:r>
              <a:rPr lang="en-US" b="1" dirty="0"/>
              <a:t>Prednji režanj hipofize luči hormon </a:t>
            </a:r>
            <a:r>
              <a:rPr lang="en-US" b="1" dirty="0" smtClean="0"/>
              <a:t>rasta</a:t>
            </a:r>
            <a:r>
              <a:rPr lang="sr-Latn-RS" b="1" dirty="0" smtClean="0"/>
              <a:t>(somatotropin).</a:t>
            </a:r>
            <a:r>
              <a:rPr lang="en-US" b="1" dirty="0" smtClean="0"/>
              <a:t> </a:t>
            </a:r>
            <a:r>
              <a:rPr lang="en-US" b="1" dirty="0"/>
              <a:t>Pod njegovim uticajem rastu mišićne ćelije, organi, nokti, kosti i sva ostala tkiva. </a:t>
            </a:r>
            <a:r>
              <a:rPr lang="sr-Latn-RS" b="1" dirty="0" smtClean="0"/>
              <a:t>Zbog toga se i vrlo često zloupotrebljava u sportu kao ne dozvoljeno doping sretstvo.</a:t>
            </a:r>
          </a:p>
          <a:p>
            <a:r>
              <a:rPr lang="sr-Latn-RS" b="1" dirty="0"/>
              <a:t>S</a:t>
            </a:r>
            <a:r>
              <a:rPr lang="en-US" b="1" dirty="0" smtClean="0"/>
              <a:t>tudije </a:t>
            </a:r>
            <a:r>
              <a:rPr lang="en-US" b="1" dirty="0"/>
              <a:t>su pokazale da izvođenje teških složenih vežbi(benč press, čučanj, mrtvo dizanje, sprintevi</a:t>
            </a:r>
            <a:r>
              <a:rPr lang="en-US" b="1" dirty="0" smtClean="0"/>
              <a:t>)</a:t>
            </a:r>
            <a:r>
              <a:rPr lang="sr-Latn-RS" b="1" dirty="0" smtClean="0"/>
              <a:t> </a:t>
            </a:r>
            <a:r>
              <a:rPr lang="en-US" b="1" dirty="0"/>
              <a:t>dovode do stvaranja velikih impulsa lučenja hormona rasta.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5766" y="130629"/>
            <a:ext cx="2485708" cy="2910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79" y="3137480"/>
            <a:ext cx="4859384" cy="359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233852" y="6024434"/>
            <a:ext cx="2037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Arnold Švarceneger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6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652" y="-69669"/>
            <a:ext cx="8534400" cy="906176"/>
          </a:xfrm>
        </p:spPr>
        <p:txBody>
          <a:bodyPr/>
          <a:lstStyle/>
          <a:p>
            <a:pPr algn="ctr"/>
            <a:r>
              <a:rPr lang="sr-Latn-RS" dirty="0" smtClean="0"/>
              <a:t>adrenalin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0" y="1123890"/>
            <a:ext cx="8956177" cy="3615267"/>
          </a:xfrm>
        </p:spPr>
        <p:txBody>
          <a:bodyPr>
            <a:normAutofit/>
          </a:bodyPr>
          <a:lstStyle/>
          <a:p>
            <a:r>
              <a:rPr lang="sr-Latn-RS" b="1" dirty="0"/>
              <a:t>A</a:t>
            </a:r>
            <a:r>
              <a:rPr lang="en-US" b="1" dirty="0" smtClean="0"/>
              <a:t>drenalin </a:t>
            </a:r>
            <a:r>
              <a:rPr lang="en-US" b="1" dirty="0"/>
              <a:t>(epinefrin), predstavlja </a:t>
            </a:r>
            <a:r>
              <a:rPr lang="en-US" b="1" dirty="0" smtClean="0"/>
              <a:t>hormon koga </a:t>
            </a:r>
            <a:r>
              <a:rPr lang="en-US" b="1" dirty="0"/>
              <a:t>luči nadbubrežna žlezda</a:t>
            </a:r>
            <a:r>
              <a:rPr lang="en-US" b="1" dirty="0" smtClean="0"/>
              <a:t>.</a:t>
            </a:r>
            <a:r>
              <a:rPr lang="en-US" dirty="0"/>
              <a:t> </a:t>
            </a:r>
            <a:r>
              <a:rPr lang="en-US" b="1" dirty="0" smtClean="0"/>
              <a:t>Ekstremni u</a:t>
            </a:r>
            <a:r>
              <a:rPr lang="sr-Latn-RS" b="1" dirty="0" smtClean="0"/>
              <a:t>s</a:t>
            </a:r>
            <a:r>
              <a:rPr lang="en-US" b="1" dirty="0" smtClean="0"/>
              <a:t>lovi </a:t>
            </a:r>
            <a:r>
              <a:rPr lang="sr-Latn-RS" b="1" dirty="0" smtClean="0"/>
              <a:t>kod određenih </a:t>
            </a:r>
            <a:r>
              <a:rPr lang="en-US" b="1" dirty="0" smtClean="0"/>
              <a:t>sportsk</a:t>
            </a:r>
            <a:r>
              <a:rPr lang="sr-Latn-RS" b="1" dirty="0" smtClean="0"/>
              <a:t>ih </a:t>
            </a:r>
            <a:r>
              <a:rPr lang="en-US" b="1" dirty="0" smtClean="0"/>
              <a:t>aktivnosti</a:t>
            </a:r>
            <a:r>
              <a:rPr lang="sr-Latn-RS" b="1" dirty="0" smtClean="0"/>
              <a:t> (</a:t>
            </a:r>
            <a:r>
              <a:rPr lang="en-US" b="1" dirty="0" smtClean="0"/>
              <a:t>„adrenalin“</a:t>
            </a:r>
            <a:r>
              <a:rPr lang="sr-Latn-RS" b="1" dirty="0"/>
              <a:t> </a:t>
            </a:r>
            <a:r>
              <a:rPr lang="sr-Latn-RS" b="1" dirty="0" smtClean="0"/>
              <a:t>/ ekstremni sportovi)</a:t>
            </a:r>
            <a:r>
              <a:rPr lang="en-US" b="1" dirty="0" smtClean="0"/>
              <a:t>, koji</a:t>
            </a:r>
            <a:r>
              <a:rPr lang="sr-Latn-RS" b="1" dirty="0" smtClean="0"/>
              <a:t> </a:t>
            </a:r>
            <a:r>
              <a:rPr lang="en-US" b="1" dirty="0" smtClean="0"/>
              <a:t>stvaraju </a:t>
            </a:r>
            <a:r>
              <a:rPr lang="en-US" b="1" dirty="0"/>
              <a:t>izuzetno jake emocije kod </a:t>
            </a:r>
            <a:r>
              <a:rPr lang="en-US" b="1" dirty="0" smtClean="0"/>
              <a:t>čoveka</a:t>
            </a:r>
            <a:r>
              <a:rPr lang="sr-Latn-RS" b="1" dirty="0" smtClean="0"/>
              <a:t>,podstiču</a:t>
            </a:r>
            <a:r>
              <a:rPr lang="en-US" b="1" dirty="0" smtClean="0"/>
              <a:t> </a:t>
            </a:r>
            <a:r>
              <a:rPr lang="en-US" b="1" dirty="0"/>
              <a:t>povećano lučenje adrenalina</a:t>
            </a:r>
            <a:r>
              <a:rPr lang="en-US" b="1" dirty="0" smtClean="0"/>
              <a:t>.</a:t>
            </a:r>
            <a:endParaRPr lang="sr-Latn-RS" b="1" dirty="0" smtClean="0"/>
          </a:p>
          <a:p>
            <a:r>
              <a:rPr lang="en-US" b="1" dirty="0"/>
              <a:t>Tzv. „adrenalinski udar“ predstavlja trenutni osećaj </a:t>
            </a:r>
            <a:r>
              <a:rPr lang="en-US" b="1" dirty="0" smtClean="0"/>
              <a:t>uzbuđ</a:t>
            </a:r>
            <a:r>
              <a:rPr lang="sr-Latn-RS" b="1" dirty="0"/>
              <a:t>e</a:t>
            </a:r>
            <a:r>
              <a:rPr lang="en-US" b="1" dirty="0" smtClean="0"/>
              <a:t>nja</a:t>
            </a:r>
            <a:r>
              <a:rPr lang="sr-Latn-RS" b="1" dirty="0" smtClean="0"/>
              <a:t>, u kratkom vremenskom intervalu</a:t>
            </a:r>
            <a:r>
              <a:rPr lang="en-US" b="1" dirty="0" smtClean="0"/>
              <a:t>, </a:t>
            </a:r>
            <a:r>
              <a:rPr lang="en-US" b="1" dirty="0"/>
              <a:t>ili moći, </a:t>
            </a:r>
            <a:r>
              <a:rPr lang="sr-Latn-RS" b="1" dirty="0" smtClean="0"/>
              <a:t>i najčešće se</a:t>
            </a:r>
            <a:r>
              <a:rPr lang="en-US" b="1" dirty="0" smtClean="0"/>
              <a:t> </a:t>
            </a:r>
            <a:r>
              <a:rPr lang="en-US" b="1" dirty="0"/>
              <a:t>javlja kao odgovor na </a:t>
            </a:r>
            <a:r>
              <a:rPr lang="en-US" b="1" dirty="0" smtClean="0"/>
              <a:t>stresnu</a:t>
            </a:r>
            <a:r>
              <a:rPr lang="sr-Latn-RS" b="1" dirty="0" smtClean="0"/>
              <a:t> </a:t>
            </a:r>
            <a:r>
              <a:rPr lang="en-US" b="1" dirty="0" smtClean="0"/>
              <a:t>situaciju</a:t>
            </a:r>
            <a:r>
              <a:rPr lang="en-US" b="1" dirty="0"/>
              <a:t>. </a:t>
            </a:r>
            <a:endParaRPr lang="sr-Latn-RS" b="1" dirty="0" smtClean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" y="4000500"/>
            <a:ext cx="60007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852" y="4004189"/>
            <a:ext cx="6313170" cy="2853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Ð ÐµÐ·ÑÐ»ÑÐ°Ñ ÑÐ»Ð¸ÐºÐ° Ð·Ð° motorcycle tric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437" y="1750423"/>
            <a:ext cx="3002779" cy="2035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83348" y="3667042"/>
            <a:ext cx="3796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i="1" dirty="0" smtClean="0"/>
              <a:t>Adrenalinski</a:t>
            </a:r>
            <a:r>
              <a:rPr lang="sr-Latn-RS" dirty="0" smtClean="0"/>
              <a:t> </a:t>
            </a:r>
            <a:r>
              <a:rPr lang="sr-Latn-RS" b="1" i="1" dirty="0" smtClean="0"/>
              <a:t>sportovi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90350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951" y="-136557"/>
            <a:ext cx="8343899" cy="3615267"/>
          </a:xfrm>
        </p:spPr>
        <p:txBody>
          <a:bodyPr/>
          <a:lstStyle/>
          <a:p>
            <a:r>
              <a:rPr lang="sr-Latn-RS" b="1" dirty="0"/>
              <a:t>Kada se velike količine ovog hormona izluče,tokom adrenalinskog udara, srce kuca brže,organizam stvara i troši puno energije,i osposobljava nas da izevedemo neobične brze podvige snage i okretnosti.</a:t>
            </a:r>
          </a:p>
          <a:p>
            <a:r>
              <a:rPr lang="en-US" b="1" dirty="0"/>
              <a:t>Adrenalin takođe pobuđuje same mi</a:t>
            </a:r>
            <a:r>
              <a:rPr lang="sr-Latn-RS" b="1" dirty="0"/>
              <a:t>š</a:t>
            </a:r>
            <a:r>
              <a:rPr lang="en-US" b="1" dirty="0"/>
              <a:t>iće, izazivajuć</a:t>
            </a:r>
            <a:r>
              <a:rPr lang="sr-Latn-RS" b="1" dirty="0"/>
              <a:t>i </a:t>
            </a:r>
            <a:r>
              <a:rPr lang="en-US" b="1" dirty="0"/>
              <a:t>njihovu jaču kontrakciju i oslobađanje veće sile. Ali, dok</a:t>
            </a:r>
            <a:r>
              <a:rPr lang="sr-Latn-RS" b="1" dirty="0"/>
              <a:t> </a:t>
            </a:r>
            <a:r>
              <a:rPr lang="en-US" b="1" dirty="0"/>
              <a:t>navala energije može da proizvede vi</a:t>
            </a:r>
            <a:r>
              <a:rPr lang="sr-Latn-RS" b="1" dirty="0"/>
              <a:t>š</a:t>
            </a:r>
            <a:r>
              <a:rPr lang="en-US" b="1" dirty="0"/>
              <a:t>e snage, takođe može</a:t>
            </a:r>
            <a:r>
              <a:rPr lang="sr-Latn-RS" b="1" dirty="0"/>
              <a:t> </a:t>
            </a:r>
            <a:r>
              <a:rPr lang="en-US" b="1" dirty="0"/>
              <a:t>i da poremeti fine motoričke ve</a:t>
            </a:r>
            <a:r>
              <a:rPr lang="sr-Latn-RS" b="1" dirty="0"/>
              <a:t>š</a:t>
            </a:r>
            <a:r>
              <a:rPr lang="en-US" b="1" dirty="0"/>
              <a:t>tine</a:t>
            </a:r>
            <a:r>
              <a:rPr lang="sr-Latn-RS" b="1" dirty="0"/>
              <a:t>-obične </a:t>
            </a:r>
            <a:r>
              <a:rPr lang="sr-Latn-RS" b="1" dirty="0" smtClean="0"/>
              <a:t>radnje.</a:t>
            </a:r>
            <a:endParaRPr lang="en-US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92" y="3269344"/>
            <a:ext cx="5147854" cy="3431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926" y="4473070"/>
            <a:ext cx="7148104" cy="2228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682" y="2357136"/>
            <a:ext cx="4998720" cy="2521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363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TM02900771[[fn=Slice]]</Template>
  <TotalTime>227</TotalTime>
  <Words>416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Slice</vt:lpstr>
      <vt:lpstr>KAKO SPORSTKO REKREATIVNE AKTIVNOSTI DELUJU NA nase HORMONE?</vt:lpstr>
      <vt:lpstr>„u zdravom telu, zdrav duh“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adrenalin</vt:lpstr>
      <vt:lpstr>PowerPoint Presentation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SPORSTKO REKREATIVNE AKTIVNOSTI DELUJU NA nase HORMONE?</dc:title>
  <dc:creator>Windows User</dc:creator>
  <cp:lastModifiedBy>Windows User</cp:lastModifiedBy>
  <cp:revision>21</cp:revision>
  <dcterms:created xsi:type="dcterms:W3CDTF">2019-02-10T12:28:10Z</dcterms:created>
  <dcterms:modified xsi:type="dcterms:W3CDTF">2019-02-11T16:01:49Z</dcterms:modified>
</cp:coreProperties>
</file>