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2" r:id="rId8"/>
    <p:sldId id="267" r:id="rId9"/>
    <p:sldId id="268" r:id="rId10"/>
    <p:sldId id="269" r:id="rId11"/>
    <p:sldId id="259" r:id="rId12"/>
    <p:sldId id="263" r:id="rId13"/>
    <p:sldId id="260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Hevimetalac</c:v>
                </c:pt>
                <c:pt idx="1">
                  <c:v>Romkinja</c:v>
                </c:pt>
                <c:pt idx="2">
                  <c:v>Gej DJ</c:v>
                </c:pt>
                <c:pt idx="3">
                  <c:v>Feministkinja</c:v>
                </c:pt>
                <c:pt idx="4">
                  <c:v>Umetnik</c:v>
                </c:pt>
                <c:pt idx="5">
                  <c:v>Prostitutka</c:v>
                </c:pt>
                <c:pt idx="6">
                  <c:v>Aktivistkinja</c:v>
                </c:pt>
                <c:pt idx="7">
                  <c:v>Policajac</c:v>
                </c:pt>
                <c:pt idx="8">
                  <c:v>Mladi Hrvat</c:v>
                </c:pt>
                <c:pt idx="9">
                  <c:v>Plavuša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34</c:v>
                </c:pt>
                <c:pt idx="1">
                  <c:v>25</c:v>
                </c:pt>
                <c:pt idx="2">
                  <c:v>14</c:v>
                </c:pt>
                <c:pt idx="3">
                  <c:v>25</c:v>
                </c:pt>
                <c:pt idx="4">
                  <c:v>26</c:v>
                </c:pt>
                <c:pt idx="5">
                  <c:v>15</c:v>
                </c:pt>
                <c:pt idx="6">
                  <c:v>35</c:v>
                </c:pt>
                <c:pt idx="7">
                  <c:v>34</c:v>
                </c:pt>
                <c:pt idx="8">
                  <c:v>26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7-4518-AB13-A7CDE31EFF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634920634920634E-2"/>
                  <c:y val="-2.22222222222222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7-4518-AB13-A7CDE31EFF6E}"/>
                </c:ext>
              </c:extLst>
            </c:dLbl>
            <c:dLbl>
              <c:idx val="3"/>
              <c:layout>
                <c:manualLayout>
                  <c:x val="7.9365079365079361E-3"/>
                  <c:y val="8.88888888888888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7-4518-AB13-A7CDE31EFF6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Hevimetalac</c:v>
                </c:pt>
                <c:pt idx="1">
                  <c:v>Romkinja</c:v>
                </c:pt>
                <c:pt idx="2">
                  <c:v>Gej DJ</c:v>
                </c:pt>
                <c:pt idx="3">
                  <c:v>Feministkinja</c:v>
                </c:pt>
                <c:pt idx="4">
                  <c:v>Umetnik</c:v>
                </c:pt>
                <c:pt idx="5">
                  <c:v>Prostitutka</c:v>
                </c:pt>
                <c:pt idx="6">
                  <c:v>Aktivistkinja</c:v>
                </c:pt>
                <c:pt idx="7">
                  <c:v>Policajac</c:v>
                </c:pt>
                <c:pt idx="8">
                  <c:v>Mladi Hrvat</c:v>
                </c:pt>
                <c:pt idx="9">
                  <c:v>Plavuša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</c:v>
                </c:pt>
                <c:pt idx="1">
                  <c:v>17</c:v>
                </c:pt>
                <c:pt idx="2">
                  <c:v>28</c:v>
                </c:pt>
                <c:pt idx="3">
                  <c:v>17</c:v>
                </c:pt>
                <c:pt idx="4">
                  <c:v>16</c:v>
                </c:pt>
                <c:pt idx="5">
                  <c:v>27</c:v>
                </c:pt>
                <c:pt idx="6">
                  <c:v>7</c:v>
                </c:pt>
                <c:pt idx="7">
                  <c:v>8</c:v>
                </c:pt>
                <c:pt idx="8">
                  <c:v>16</c:v>
                </c:pt>
                <c:pt idx="9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97-4518-AB13-A7CDE31EF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577984"/>
        <c:axId val="225592064"/>
      </c:barChart>
      <c:catAx>
        <c:axId val="22557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5592064"/>
        <c:crosses val="autoZero"/>
        <c:auto val="1"/>
        <c:lblAlgn val="ctr"/>
        <c:lblOffset val="100"/>
        <c:noMultiLvlLbl val="0"/>
      </c:catAx>
      <c:valAx>
        <c:axId val="2255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577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CABF33-21EE-4AD8-A80D-091B80385FC0}" type="datetimeFigureOut">
              <a:rPr lang="en-US" smtClean="0"/>
              <a:pPr/>
              <a:t>12-Jun-19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2477C7-1E55-4DF7-96A3-49E73EC2A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ravnopravnost.gov.rs/rs/diskriminacija/sta-je-diskriminacija/" TargetMode="External"/><Relationship Id="rId7" Type="http://schemas.openxmlformats.org/officeDocument/2006/relationships/hyperlink" Target="http://antidiskriminacija.rs/wp-content/uploads/2017/02/Vojvo%C4%91anski-u%C4%8Denici-o-diskriminaciji.pdf" TargetMode="External"/><Relationship Id="rId2" Type="http://schemas.openxmlformats.org/officeDocument/2006/relationships/hyperlink" Target="https://staznacito.com/stereotip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92.net/info/vesti/index.php?yyyy=2012&amp;mm=04&amp;dd=20&amp;nav_category=12&amp;nav_id=602128" TargetMode="External"/><Relationship Id="rId5" Type="http://schemas.openxmlformats.org/officeDocument/2006/relationships/hyperlink" Target="https://www.b92.net/info/vesti/index.php?yyyy=2015&amp;mm=03&amp;dd=16&amp;nav_category=12&amp;nav_id=969186" TargetMode="External"/><Relationship Id="rId4" Type="http://schemas.openxmlformats.org/officeDocument/2006/relationships/hyperlink" Target="https://www.b92.net/info/vesti/index.php?yyyy=2008&amp;mm=12&amp;dd=29&amp;nav_category=206&amp;nav_id=33680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6409" y="2819400"/>
            <a:ext cx="8059882" cy="1143000"/>
          </a:xfrm>
        </p:spPr>
        <p:txBody>
          <a:bodyPr>
            <a:noAutofit/>
          </a:bodyPr>
          <a:lstStyle/>
          <a:p>
            <a:r>
              <a:rPr lang="sr-Latn-RS" sz="6600" b="1" i="1" dirty="0" smtClean="0">
                <a:latin typeface="Arial Black" pitchFamily="34" charset="0"/>
              </a:rPr>
              <a:t>STEREOTIPI I DISKRIMINACIJA</a:t>
            </a:r>
            <a:endParaRPr lang="en-US" sz="6600" b="1" i="1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4343400"/>
            <a:ext cx="603504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9" y="-152400"/>
            <a:ext cx="5687291" cy="26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782"/>
            <a:ext cx="403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i="1" dirty="0" smtClean="0">
                <a:solidFill>
                  <a:schemeClr val="tx2"/>
                </a:solidFill>
                <a:latin typeface="Arial Black" pitchFamily="34" charset="0"/>
              </a:rPr>
              <a:t>Zašto ovi fenomeni postoje?</a:t>
            </a:r>
          </a:p>
          <a:p>
            <a:endParaRPr lang="sr-Latn-RS" sz="2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Stereotipi i diskrimnacija postoje jer predstavljaju želju ljudi da sve svrstaju u određene kategorije i da</a:t>
            </a:r>
            <a:endParaRPr lang="en-US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50" y="304800"/>
            <a:ext cx="415475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52945" y="3733800"/>
            <a:ext cx="8001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>
                <a:latin typeface="Arial" pitchFamily="34" charset="0"/>
                <a:cs typeface="Arial" pitchFamily="34" charset="0"/>
              </a:rPr>
              <a:t>život posmatraju “crno-belo”, što se ne poklapa sa realnošću. Svakako ne treba zaboraviti da su se često koristili kao uzroci za ljudske konflikte i opravdanja za najgora ljudska ponašanja-ratove i genocide. Pozitivna strana–oprez pri upoznavanju stranaca, suđenje o nekome unapred kako bi pojedinac bio spreman da reaguje na ponašanje stranaca.</a:t>
            </a:r>
          </a:p>
          <a:p>
            <a:endParaRPr lang="en-US" sz="2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0" y="0"/>
            <a:ext cx="7498080" cy="1143000"/>
          </a:xfrm>
        </p:spPr>
        <p:txBody>
          <a:bodyPr>
            <a:normAutofit/>
          </a:bodyPr>
          <a:lstStyle/>
          <a:p>
            <a:r>
              <a:rPr lang="sr-Latn-RS" sz="6600" b="1" i="1" dirty="0" smtClean="0">
                <a:latin typeface="Arial Black" pitchFamily="34" charset="0"/>
                <a:cs typeface="Arial" pitchFamily="34" charset="0"/>
              </a:rPr>
              <a:t>Anketa</a:t>
            </a:r>
            <a:endParaRPr lang="en-US" sz="6600" b="1" i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144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Da li biste seli pored navedenih ljudi u autubusu na dužem putovanju i zašto?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Hevimetalac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 iz Beograda, putuje na koncert u Amsterdam;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omkinja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 iz Bugarske, putuje u Austriju da nađe posao;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merički DJ,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gej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koji sve vreme glasno priča preko telefona;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olanđanka,okorela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feministkinja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putuje na seminar;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metnik,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HIV pozitivan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oljakinja, putuje u Berlin gde radi kao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prostitutka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ktivistkinja za ljudska prava,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u invalidskim kolicima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olicajac 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koji pokušava da spava jer je dežurao na utakmici;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ladi 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Hrvat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fudbalski navijač, vraća se sa utakmice;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200" b="1" dirty="0" smtClean="0">
                <a:latin typeface="Arial" pitchFamily="34" charset="0"/>
                <a:cs typeface="Arial" pitchFamily="34" charset="0"/>
              </a:rPr>
              <a:t>lavuša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Beograđanka, fensi sređena, komunikativna i glasna</a:t>
            </a:r>
            <a:r>
              <a:rPr lang="sr-Latn-R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1574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078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sr-Latn-RS" sz="6600" b="1" i="1" dirty="0" smtClean="0">
                <a:latin typeface="Arial Black" pitchFamily="34" charset="0"/>
              </a:rPr>
              <a:t>Anketa </a:t>
            </a:r>
            <a:r>
              <a:rPr lang="sr-Latn-RS" sz="3100" b="1" i="1" dirty="0" smtClean="0">
                <a:latin typeface="Arial Black" pitchFamily="34" charset="0"/>
              </a:rPr>
              <a:t>ukupno ispitano 42 osobe</a:t>
            </a:r>
            <a:endParaRPr lang="en-US" sz="6000" b="1" i="1" dirty="0">
              <a:latin typeface="Arial Black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46781016"/>
              </p:ext>
            </p:extLst>
          </p:nvPr>
        </p:nvGraphicFramePr>
        <p:xfrm>
          <a:off x="1143000" y="1143000"/>
          <a:ext cx="8001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>
            <a:normAutofit/>
          </a:bodyPr>
          <a:lstStyle/>
          <a:p>
            <a:r>
              <a:rPr lang="sr-Latn-RS" sz="6600" i="1" dirty="0" smtClean="0">
                <a:latin typeface="Arial Black" pitchFamily="34" charset="0"/>
              </a:rPr>
              <a:t>Literatura</a:t>
            </a:r>
            <a:endParaRPr lang="en-US" sz="6600" i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00200"/>
            <a:ext cx="8153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  <a:hlinkClick r:id="rId2"/>
              </a:rPr>
              <a:t>Stereotipi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  <a:hlinkClick r:id="rId3"/>
              </a:rPr>
              <a:t>Diskriminacija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  <a:hlinkClick r:id="rId4"/>
              </a:rPr>
              <a:t>''Od stereotipa ka diskriminaciji''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i="1" dirty="0" smtClean="0">
                <a:latin typeface="Arial" pitchFamily="34" charset="0"/>
                <a:cs typeface="Arial" pitchFamily="34" charset="0"/>
              </a:rPr>
              <a:t>’Stereotipi u medijima i medijsko opismenjavanje mladih</a:t>
            </a:r>
            <a:r>
              <a:rPr lang="sr-Latn-RS" sz="2800" dirty="0" smtClean="0">
                <a:latin typeface="Arial" pitchFamily="34" charset="0"/>
                <a:cs typeface="Arial" pitchFamily="34" charset="0"/>
              </a:rPr>
              <a:t>’ Ivana Đerić i Rajka Studen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800" dirty="0" smtClean="0">
                <a:latin typeface="Arial" pitchFamily="34" charset="0"/>
                <a:cs typeface="Arial" pitchFamily="34" charset="0"/>
                <a:hlinkClick r:id="rId5"/>
              </a:rPr>
              <a:t>"U Srbiji i dalje mnogo predrasuda„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  <a:hlinkClick r:id="rId6"/>
              </a:rPr>
              <a:t>’’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hlinkClick r:id="rId6"/>
              </a:rPr>
              <a:t>Srednjoškolci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hlinkClick r:id="rId6"/>
              </a:rPr>
              <a:t>puni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hlinkClick r:id="rId6"/>
              </a:rPr>
              <a:t>predrasuda</a:t>
            </a:r>
            <a:r>
              <a:rPr lang="sr-Latn-RS" sz="2800" dirty="0" smtClean="0">
                <a:latin typeface="Arial" pitchFamily="34" charset="0"/>
                <a:cs typeface="Arial" pitchFamily="34" charset="0"/>
                <a:hlinkClick r:id="rId6"/>
              </a:rPr>
              <a:t>’’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dirty="0" smtClean="0">
                <a:latin typeface="Arial" pitchFamily="34" charset="0"/>
                <a:cs typeface="Arial" pitchFamily="34" charset="0"/>
                <a:hlinkClick r:id="rId7"/>
              </a:rPr>
              <a:t>’’Vojvođanski učenici o diskriminaciji’’</a:t>
            </a:r>
            <a:endParaRPr lang="sr-Latn-R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24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82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11547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sr-Latn-RS" sz="2000" u="sng" dirty="0" smtClean="0">
                <a:latin typeface="Arial" pitchFamily="34" charset="0"/>
                <a:cs typeface="Arial" pitchFamily="34" charset="0"/>
              </a:rPr>
              <a:t>Radili učenici 1-1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r-Latn-RS" sz="2000" i="1" dirty="0" smtClean="0">
                <a:latin typeface="Arial" pitchFamily="34" charset="0"/>
                <a:cs typeface="Arial" pitchFamily="34" charset="0"/>
              </a:rPr>
              <a:t> Teodora Mlađan, Ana Aroki, Dunja Vukašinović, Anđelina Knežević, Dimitrije Vukeljić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8981" y="27147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3800" b="1" dirty="0" smtClean="0">
                <a:latin typeface="Arial Black" pitchFamily="34" charset="0"/>
              </a:rPr>
              <a:t>KRAJ!</a:t>
            </a:r>
            <a:endParaRPr lang="en-US" sz="13800" b="1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9" y="304800"/>
            <a:ext cx="29718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t="3691" r="2807" b="3995"/>
          <a:stretch/>
        </p:blipFill>
        <p:spPr>
          <a:xfrm>
            <a:off x="3064345" y="1903696"/>
            <a:ext cx="5682310" cy="421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09"/>
            <a:ext cx="7498080" cy="1143000"/>
          </a:xfrm>
        </p:spPr>
        <p:txBody>
          <a:bodyPr>
            <a:normAutofit/>
          </a:bodyPr>
          <a:lstStyle/>
          <a:p>
            <a:r>
              <a:rPr lang="sr-Latn-RS" sz="6600" b="1" i="1" dirty="0" smtClean="0">
                <a:latin typeface="Arial Black" pitchFamily="34" charset="0"/>
              </a:rPr>
              <a:t>Stereotipi</a:t>
            </a:r>
            <a:endParaRPr lang="en-US" sz="6600" b="1" i="1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4" y="1219200"/>
            <a:ext cx="40732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Prema opšte prihvaćenoj definiciji reči stereotip, ona podrazumeva </a:t>
            </a:r>
            <a:r>
              <a:rPr lang="vi-VN" sz="2400" i="1" u="sng" dirty="0" smtClean="0">
                <a:latin typeface="Arial" pitchFamily="34" charset="0"/>
                <a:cs typeface="Arial" pitchFamily="34" charset="0"/>
              </a:rPr>
              <a:t>jedan vid generalizacije i nametanje istih osobina grupi ljudi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ili nečemu čemu se ne pridaje prevelika važnost, te je obično sinonim za stereotip neko „ustaljeno mišljenje“, predubeđenje, generalizovanje nekih osobina i pridodavanje svojevrsnih odlika nekome ili nečemu.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63" y="2010727"/>
            <a:ext cx="4049256" cy="404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3189" y="1055357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Stereotipi se najčešće zasnivaju na pretpostavci da predstavnici druge grupe imaju određene osobine koje su samo njima svojstvene i po kojima se razlikuju od drugih.</a:t>
            </a:r>
          </a:p>
          <a:p>
            <a:pPr>
              <a:buFont typeface="Arial" pitchFamily="34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Stereotipi se mogu bazirati na specifičnoj osobini grupe ili osobi kojoj su pripisani.</a:t>
            </a:r>
          </a:p>
          <a:p>
            <a:pPr>
              <a:buFont typeface="Arial" pitchFamily="34" charset="0"/>
              <a:buChar char="•"/>
            </a:pPr>
            <a:endParaRPr lang="sr-Latn-R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87011"/>
            <a:ext cx="3657600" cy="244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93954"/>
            <a:ext cx="4314371" cy="287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27709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6600" b="1" i="1" smtClean="0">
                <a:latin typeface="Arial Black" pitchFamily="34" charset="0"/>
              </a:rPr>
              <a:t>Stereotipi</a:t>
            </a:r>
            <a:endParaRPr lang="en-US" sz="66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430876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Latn-RS" sz="2200" dirty="0" smtClean="0">
                <a:latin typeface="Arial" pitchFamily="34" charset="0"/>
                <a:cs typeface="Arial" pitchFamily="34" charset="0"/>
              </a:rPr>
              <a:t>Kao posledica  stereotipa, javlja se pogrešna slika, koja često postoji o određenoj osobi ili grupi (vicevi o plavušama, dominacija muškaraca u određenim delatnostima).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200" dirty="0" smtClean="0">
                <a:latin typeface="Arial" pitchFamily="34" charset="0"/>
                <a:cs typeface="Arial" pitchFamily="34" charset="0"/>
              </a:rPr>
              <a:t>Takođe, stereotipi 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negiraju individualnost osobe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. Oni 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mogu predstaviti osobu dosta šturo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površno, samo 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na osnovu njihovog pola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nacionalnosti, seksualne 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orijentacije</a:t>
            </a:r>
            <a:r>
              <a:rPr lang="sr-Latn-RS" sz="2200" dirty="0" smtClean="0">
                <a:latin typeface="Arial" pitchFamily="34" charset="0"/>
                <a:cs typeface="Arial" pitchFamily="34" charset="0"/>
              </a:rPr>
              <a:t>, neke </a:t>
            </a:r>
            <a:r>
              <a:rPr lang="sr-Latn-RS" sz="2200" dirty="0">
                <a:latin typeface="Arial" pitchFamily="34" charset="0"/>
                <a:cs typeface="Arial" pitchFamily="34" charset="0"/>
              </a:rPr>
              <a:t>mane ili telesnog nedostatka</a:t>
            </a:r>
            <a:r>
              <a:rPr lang="sr-Latn-R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500" dirty="0"/>
          </a:p>
        </p:txBody>
      </p:sp>
      <p:pic>
        <p:nvPicPr>
          <p:cNvPr id="3" name="Picture 2" descr="stereotip-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9364" y="1447800"/>
            <a:ext cx="3728126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27709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6600" b="1" i="1" smtClean="0">
                <a:latin typeface="Arial Black" pitchFamily="34" charset="0"/>
              </a:rPr>
              <a:t>Stereotipi</a:t>
            </a:r>
            <a:endParaRPr lang="en-US" sz="66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8" y="1228038"/>
            <a:ext cx="78208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Mediji proizvode stereotipe putem moćnih mehanizama i tehnika. Formirane predstave o nekoj grupi mogu se duboko ukoreniti ako se učestalo plasiraju u medijima, jer beskrajno ponavljanje neistine vremenom se transformiše u “istinu”, naročito ako nije moguće proveriti verodostojnost poruke. </a:t>
            </a:r>
          </a:p>
          <a:p>
            <a:pPr>
              <a:buFont typeface="Arial" pitchFamily="34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Televizija odražava stereotip o nezrelim adolescentima koji nisu spremni da izađu iz pasivne pozicije i ostvare produktivne veze sa širim društvenim okruženjem. Negativno predstavljanje različitih društvenih grupa utiče na stavove i uverenja gledaoca o tim grupama. Bez obzira na to što su gledaoci svesni da su televizijske slike i poruke delimično nerealne, one i dalje oblikuju njihova uverenja o stvarnom svetu.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i="1" dirty="0" smtClean="0">
                <a:solidFill>
                  <a:schemeClr val="tx2"/>
                </a:solidFill>
                <a:latin typeface="Arial Black" pitchFamily="34" charset="0"/>
              </a:rPr>
              <a:t>Uticaj medija na formiranje stereotipa</a:t>
            </a:r>
            <a:endParaRPr lang="en-US" sz="3600" b="1" i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855"/>
            <a:ext cx="7498080" cy="1143000"/>
          </a:xfrm>
        </p:spPr>
        <p:txBody>
          <a:bodyPr>
            <a:normAutofit/>
          </a:bodyPr>
          <a:lstStyle/>
          <a:p>
            <a:r>
              <a:rPr lang="sr-Latn-RS" sz="6600" b="1" i="1" dirty="0" smtClean="0">
                <a:latin typeface="Arial Black" pitchFamily="34" charset="0"/>
              </a:rPr>
              <a:t>Diskriminacija</a:t>
            </a:r>
            <a:endParaRPr lang="en-US" sz="4800" b="1" i="1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iskriminacija je nejednako postupanje prema osobi ili nekoj grupi na osnovu nekog njihovog ličnog svojstva, što za posledicu ima nejednakost u šansama da ostvare ustavom i zakonom zagarantovana prava. To je nejednako tretiranje, isključivanje, odnosno dovođenje u podređen položaj pojedinaca ili grupa ljudi koji se nalaze u istoj, sličnoj ili uporedivoj situaciji.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3744456"/>
            <a:ext cx="5829300" cy="290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872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1143000"/>
          </a:xfrm>
        </p:spPr>
        <p:txBody>
          <a:bodyPr>
            <a:noAutofit/>
          </a:bodyPr>
          <a:lstStyle/>
          <a:p>
            <a:r>
              <a:rPr lang="sr-Latn-RS" sz="4800" i="1" dirty="0" smtClean="0">
                <a:latin typeface="Arial Black" pitchFamily="34" charset="0"/>
              </a:rPr>
              <a:t>Vrste diskriminacije</a:t>
            </a:r>
            <a:endParaRPr lang="en-US" sz="4800" i="1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4564" y="1143000"/>
            <a:ext cx="7883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po osnovu pola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po osnovu religije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po osnovu socijalnog porekla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po osnovu starosti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trudnica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po osnovu invalidnosti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osoba zaraženih HIV/AIDS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Diskriminacija po osnovu stila života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Genetska diskriminacija</a:t>
            </a:r>
          </a:p>
          <a:p>
            <a:endParaRPr lang="sr-Latn-R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8" y="4038601"/>
            <a:ext cx="292704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1" y="1190458"/>
            <a:ext cx="2090054" cy="304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22" y="5029200"/>
            <a:ext cx="2717520" cy="169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00" y="4247685"/>
            <a:ext cx="2312877" cy="227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53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3716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Rasizam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predstavlja pogrešno negativno mišljenje, osećanje i ponašanje prema ljudima druge rase, a </a:t>
            </a:r>
            <a:r>
              <a:rPr lang="sr-Latn-R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seksizam</a:t>
            </a:r>
            <a:r>
              <a:rPr lang="sr-Latn-R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prema ljudima drugog ili istog pola.</a:t>
            </a:r>
          </a:p>
          <a:p>
            <a:pPr>
              <a:buFont typeface="Arial" pitchFamily="34" charset="0"/>
              <a:buChar char="•"/>
            </a:pPr>
            <a:endParaRPr lang="sr-Latn-R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Primer</a:t>
            </a:r>
            <a:r>
              <a:rPr 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 Afroamerikanci imaju niži status, samo zbog boje kože. Seksizam može da prođe neopaženo, te se manje plate žena i veće poštovanje muškaraca se ne vide kao problem koji to jeste.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iscrimination-ee-870x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387036"/>
            <a:ext cx="5162550" cy="24709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13855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6600" b="1" i="1" smtClean="0">
                <a:latin typeface="Arial Black" pitchFamily="34" charset="0"/>
              </a:rPr>
              <a:t>Diskriminacija</a:t>
            </a:r>
            <a:endParaRPr lang="en-US" sz="4800" b="1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457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400" b="1" u="sng" dirty="0" smtClean="0">
                <a:latin typeface="Arial" pitchFamily="34" charset="0"/>
                <a:cs typeface="Arial" pitchFamily="34" charset="0"/>
              </a:rPr>
              <a:t>Ejdžizam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je diskriminacija ljudi na osnovu njihove starosti, a </a:t>
            </a:r>
            <a:r>
              <a:rPr lang="sr-Latn-RS" sz="2400" b="1" u="sng" dirty="0" smtClean="0">
                <a:latin typeface="Arial" pitchFamily="34" charset="0"/>
                <a:cs typeface="Arial" pitchFamily="34" charset="0"/>
              </a:rPr>
              <a:t>homofobija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je postojanje negativnih mišljenja, osećanja i ponašanja, koja često nemaju argumente u realnosti na osnovu nečije seksualne orijentacije.</a:t>
            </a:r>
          </a:p>
          <a:p>
            <a:pPr>
              <a:buFont typeface="Arial" pitchFamily="34" charset="0"/>
              <a:buChar char="•"/>
            </a:pP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b="1" u="sng" dirty="0" smtClean="0">
                <a:latin typeface="Arial" pitchFamily="34" charset="0"/>
                <a:cs typeface="Arial" pitchFamily="34" charset="0"/>
              </a:rPr>
              <a:t>Primer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: Stariji ljudi (40-50) se smatraju  starim i slabim, a mladi ljudi često se smatraju lenjim; osobe homoseksualne orijentacije se često smatraju nečistim, groznim, te izazivaju osećanje gađenja.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13855"/>
            <a:ext cx="749808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r-Latn-RS" sz="6600" b="1" i="1" smtClean="0">
                <a:latin typeface="Arial Black" pitchFamily="34" charset="0"/>
              </a:rPr>
              <a:t>Diskriminacija</a:t>
            </a:r>
            <a:endParaRPr lang="en-US" sz="4800" b="1" i="1" dirty="0"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r="8179"/>
          <a:stretch/>
        </p:blipFill>
        <p:spPr>
          <a:xfrm>
            <a:off x="5894087" y="1156855"/>
            <a:ext cx="2784764" cy="1939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17" y="3581400"/>
            <a:ext cx="3656011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376</TotalTime>
  <Words>764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Gill Sans MT</vt:lpstr>
      <vt:lpstr>Verdana</vt:lpstr>
      <vt:lpstr>Wingdings 2</vt:lpstr>
      <vt:lpstr>Solstice</vt:lpstr>
      <vt:lpstr>STEREOTIPI I DISKRIMINACIJA</vt:lpstr>
      <vt:lpstr>Stereotipi</vt:lpstr>
      <vt:lpstr>PowerPoint Presentation</vt:lpstr>
      <vt:lpstr>PowerPoint Presentation</vt:lpstr>
      <vt:lpstr>PowerPoint Presentation</vt:lpstr>
      <vt:lpstr>Diskriminacija</vt:lpstr>
      <vt:lpstr>Vrste diskriminacije</vt:lpstr>
      <vt:lpstr>PowerPoint Presentation</vt:lpstr>
      <vt:lpstr>PowerPoint Presentation</vt:lpstr>
      <vt:lpstr>PowerPoint Presentation</vt:lpstr>
      <vt:lpstr>Anketa</vt:lpstr>
      <vt:lpstr>Anketa ukupno ispitano 42 osobe</vt:lpstr>
      <vt:lpstr>Literatura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STEREOTIPI I DISKRIMINACIJA</dc:title>
  <dc:creator>Master</dc:creator>
  <cp:lastModifiedBy>Dušan Lukić</cp:lastModifiedBy>
  <cp:revision>30</cp:revision>
  <dcterms:created xsi:type="dcterms:W3CDTF">2019-06-03T18:12:09Z</dcterms:created>
  <dcterms:modified xsi:type="dcterms:W3CDTF">2019-06-12T15:36:13Z</dcterms:modified>
</cp:coreProperties>
</file>