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256" r:id="rId2"/>
    <p:sldId id="257" r:id="rId3"/>
    <p:sldId id="258" r:id="rId4"/>
    <p:sldId id="274" r:id="rId5"/>
    <p:sldId id="275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71" r:id="rId15"/>
    <p:sldId id="276" r:id="rId16"/>
    <p:sldId id="277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98" d="100"/>
          <a:sy n="98" d="100"/>
        </p:scale>
        <p:origin x="3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6BBE-ACC4-42F4-A12A-756B6D963450}" type="datetimeFigureOut">
              <a:rPr lang="en-US" smtClean="0"/>
              <a:pPr/>
              <a:t>12-Jun-19</a:t>
            </a:fld>
            <a:endParaRPr lang="sr-Cyrl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C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E168F-A827-4D37-B717-4FA2AD34F3AB}" type="slidenum">
              <a:rPr lang="sr-Cyrl-CS" smtClean="0"/>
              <a:pPr/>
              <a:t>‹#›</a:t>
            </a:fld>
            <a:endParaRPr lang="sr-Cyrl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Cyrl-C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E168F-A827-4D37-B717-4FA2AD34F3AB}" type="slidenum">
              <a:rPr lang="sr-Cyrl-CS" smtClean="0"/>
              <a:pPr/>
              <a:t>8</a:t>
            </a:fld>
            <a:endParaRPr lang="sr-Cyrl-C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A284A4C-AA36-4837-A6E7-A6710ABF6847}" type="datetimeFigureOut">
              <a:rPr lang="en-US" smtClean="0"/>
              <a:pPr/>
              <a:t>12-Jun-19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B235027-4A51-4E22-8179-CA025DE5B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772400" cy="2819399"/>
          </a:xfrm>
        </p:spPr>
        <p:txBody>
          <a:bodyPr/>
          <a:lstStyle/>
          <a:p>
            <a:r>
              <a:rPr lang="az-Cyrl-A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МАЈА ЂУРИЋ</a:t>
            </a:r>
          </a:p>
          <a:p>
            <a:r>
              <a:rPr lang="az-Cyrl-A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ЈЕЛЕНА КНЕЖЕВИЋ</a:t>
            </a:r>
          </a:p>
          <a:p>
            <a:r>
              <a:rPr lang="az-Cyrl-A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АНЂЕЛА ПЕЈИН</a:t>
            </a:r>
          </a:p>
          <a:p>
            <a:r>
              <a:rPr lang="az-Cyrl-A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ЈЕЛЕНА ЂАКОВИЋ</a:t>
            </a:r>
          </a:p>
          <a:p>
            <a:r>
              <a:rPr lang="az-Cyrl-A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ЕНА ЂОРЂЕВИЋ</a:t>
            </a:r>
          </a:p>
          <a:p>
            <a:r>
              <a:rPr lang="az-Cyrl-A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ЛАРА ТОЛИМИР</a:t>
            </a:r>
          </a:p>
          <a:p>
            <a:endParaRPr lang="az-Cyrl-AZ" dirty="0" smtClean="0"/>
          </a:p>
          <a:p>
            <a:endParaRPr lang="az-Cyrl-AZ" dirty="0" smtClean="0"/>
          </a:p>
          <a:p>
            <a:r>
              <a:rPr lang="az-Cyrl-A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Сомбор, 2019.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2057400"/>
          </a:xfrm>
        </p:spPr>
        <p:txBody>
          <a:bodyPr>
            <a:normAutofit fontScale="90000"/>
          </a:bodyPr>
          <a:lstStyle/>
          <a:p>
            <a:r>
              <a:rPr lang="sr-Cyrl-CS" sz="3600" b="1" dirty="0" smtClean="0"/>
              <a:t>Гимназија “Вељко Петровић”</a:t>
            </a:r>
            <a:br>
              <a:rPr lang="sr-Cyrl-CS" sz="3600" b="1" dirty="0" smtClean="0"/>
            </a:br>
            <a:r>
              <a:rPr lang="sr-Cyrl-CS" dirty="0" smtClean="0"/>
              <a:t/>
            </a:r>
            <a:br>
              <a:rPr lang="sr-Cyrl-CS" dirty="0" smtClean="0"/>
            </a:br>
            <a:r>
              <a:rPr lang="sr-Cyrl-CS" dirty="0" smtClean="0"/>
              <a:t>ТУРИСТИЧКА ПОНУДА ГРАДА СОМБОРА</a:t>
            </a:r>
            <a:endParaRPr lang="sr-Cyrl-C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z-Cyrl-AZ" sz="2400" dirty="0" smtClean="0">
                <a:solidFill>
                  <a:srgbClr val="C00000"/>
                </a:solidFill>
              </a:rPr>
              <a:t>МУЗЕЈ</a:t>
            </a:r>
            <a:r>
              <a:rPr lang="az-Cyrl-AZ" sz="2400" dirty="0" smtClean="0">
                <a:solidFill>
                  <a:schemeClr val="tx1"/>
                </a:solidFill>
              </a:rPr>
              <a:t>- Стална поставка (етнографски део, галерија Савремене уметности)</a:t>
            </a:r>
            <a:endParaRPr lang="sr-Cyrl-CS" sz="2400" dirty="0">
              <a:solidFill>
                <a:schemeClr val="tx1"/>
              </a:solidFill>
            </a:endParaRPr>
          </a:p>
        </p:txBody>
      </p:sp>
      <p:pic>
        <p:nvPicPr>
          <p:cNvPr id="26626" name="Picture 2" descr="Сродна сл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2438400" cy="1475874"/>
          </a:xfrm>
          <a:prstGeom prst="rect">
            <a:avLst/>
          </a:prstGeom>
          <a:noFill/>
        </p:spPr>
      </p:pic>
      <p:pic>
        <p:nvPicPr>
          <p:cNvPr id="26628" name="Picture 4" descr="https://lh3.googleusercontent.com/BzKqPMF0oqJ5hJXbMY79yruVpjtAFZxLtgmALzNRpH27zRXJhAItMCPYZjuN3FP5ACiyDXvMTQO46Hs6Kb3jfj7BSsy03GMnNNqPn9mnVPpazQCXVChJdJcxu3HPazeEbNPKP4lJOy4H2BZtXo98rcv16GD652JbTQQnVS_8vCS5ccfci_uJBrXx03Ey6TSiETsMBzk0ArmYc6jGnNzRaZGo1pMIAY0D0aW_kzTYCQmzlka3g0gINARWQHrrR41SQ0Y-yQg_XVyaxnh2m01yr2zFVBnWRPyi-lGFkRSiL0h6G81t6bQ9TrVSb0_g9x7UzFMyYW-NcQPHQ5X5CRA1gErj7NIQXNex9NMJBUB5D6FLPsyMNFH_tzpuO6ktwOORWQSjhuzXWiZ9BWWLZTEu6NOKdz6vW05D_IQ-3JKJf0AxvKidaDqby8o3_TsgMoGhG1tpuAiTbXuasDR07g6Xtgy2MRg4p9CXSvs9aJtBun-J9bOJK6EfZGdNXyfxSLcaxXXNewZlKEd5KTuRINsiVdv10XMUVAmDGXd3eXuhOMUf_O755uh7Wx7gyMBRXnsaPWpfBDjSE-WcxSzXu44J46gcbDC_u2HWGsH9Wo6oW3wNKYoz5mtKdjncKNe-aBe-aE6uhDCwWNb4lbooi-nNt3Mb=w774-h580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895599" cy="1752600"/>
          </a:xfrm>
          <a:prstGeom prst="rect">
            <a:avLst/>
          </a:prstGeom>
          <a:noFill/>
        </p:spPr>
      </p:pic>
      <p:pic>
        <p:nvPicPr>
          <p:cNvPr id="26630" name="Picture 6" descr="https://lh3.googleusercontent.com/nYM72k6sdrb1saQ1g1Rm7JMYqmoqajbN0gjom6RQJCrLVPek0eqFn-GFJN0BVSk3tLMSwG76f9V5sHq8EVc4ixexaTZhF9ANSStvAL915Ip_PW77Yyb10Xcot7KMc0em2yrobtxiuwUpou6QWct2Uz8qPgbs5I8bGMI0gSNsaY807-NPIoRvsLvlSpP1Jpu_rAON8V08h7n_GXgYQNGX0drgF47dOvoPJiy1iRCTdfWNfTl9PYTQ6pRTcRfHvAgnjA7xfqgrWVwXWncZ8Uib2MKR8meO4ewX6uYZ-e-JZBKMdMPN0K1T-ou1mMTyO9cFMPTFTN8wq4lIMTsmObcZRvczIAzopO88BAIKSFwAr4IVmwtxCzVk0oPtauEpP5qX1-cj0X8XG8W8_VJVyAqEsTUkUAY6RJF0eilX6JSOLLGVAuLDUybIEwF9d4qgTJgRWoeSB9yKW5oiQou1kERTPrzEEnWlMf_k5RN0rtxFOp8wEChWtyhV_gmuHvdxUzHKqsTL4artrH0qJz6trFFL78uypVdj7Ll3JFx4WW2H0e0AB6MD-hJcQhc9rFa8gR7-AxxLibkUC2PaeIzbX8RR6CRIwo2bfHVtESzKnRAzRQxmJzSHoHY14uqIO_-BzcN-4vbgXlD0RQ2Tq_fYjhGcIDZI=w774-h580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00600"/>
            <a:ext cx="2895600" cy="1752600"/>
          </a:xfrm>
          <a:prstGeom prst="rect">
            <a:avLst/>
          </a:prstGeom>
          <a:noFill/>
        </p:spPr>
      </p:pic>
      <p:pic>
        <p:nvPicPr>
          <p:cNvPr id="26632" name="Picture 8" descr="https://lh3.googleusercontent.com/2Wt2T5MabNJ4f1AvtBvlXl0QPvZjjN48b4yBko2-gE8YdE7WfKfDj0ojH45Lx5ccWGHlxA5qrrz1dE2bR1Bq1gSI8Q60qLd9DwIOoc-oQr35MgHYZoOTLHHc9jevr7EAFDOLbvrSRnZ4SBgGABbeZcMQ_Kr7JkQQCAMBPZlJxnQcGp2nwhxlh4UEOBCiAkEWq6oikTDPIur36B2ip2lFXFNtEChV7JeIUON60JBI4fLgqijfKWXykcYoSaJsyH55GY00VWV2ypGXyh1zoovnb674Vo4SBO-EjUjf0O7g_FTxlI2CQHYTt7CsqGOGfyxms2RoNPZJa-KUe8g8ebULLYeHPd5CNCPAnkgg-vaooB9tvaL9cO1QDUwPCk-G3tRu7x7bWzpZGugQwoBHmEAPrhDzko3CgdAzADmWGKmMLT9qgV6Q_WGUFoQm0dxDPQZ6sOwimCaTIaGuVMBLWr4pvfSTMLBqe3gTWZUG_hhLrmW0N34nUKSmS-PIvIMzm7vf9-_UpXjzp_5PrSGQNwH0ctS986DpKr0l5pu5GgOTs60bAR6Le9u6Kul-8NfCdQakVl0kFRMb-lw2c5kaHgulvCa8W2Bjo_3gmhlCClCNCGnB9qTQjtYUMr3qrC7_cf6IujRjshtB6wj9XyaM3-gK2W_8=w774-h582-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219200"/>
            <a:ext cx="2895600" cy="1752600"/>
          </a:xfrm>
          <a:prstGeom prst="rect">
            <a:avLst/>
          </a:prstGeom>
          <a:noFill/>
        </p:spPr>
      </p:pic>
      <p:pic>
        <p:nvPicPr>
          <p:cNvPr id="26634" name="Picture 10" descr="https://lh3.googleusercontent.com/rfU6mD1cuOm0on6sxTYLWDmdqLER-K6XXP_UKcxxV8knWYA-R43qyWCUvONtlIOfkN7hq3MGSnwdOWKKt3yDLxUH9u_jzYZmv5tsEnO_8TcdYJGoqJXtTafajouedvCseHQAN11kpqZCPGaCTAbO9HolRONNaJyDZ7B2LrmVDmXp8_Y6f415ZI17v9idWdjrl8lKojNxxEfAsH6G1wmqCWs4CUngSNc0HZQ4WhIDDymY3tq9FYw2O3NZIS1o7SpboU_p33RHSxey36GJ7tFstToJoi2hKxxAIU-ApQVCvhAzRI7nyX-bYx1HmiW-8zHgILV70EjVbJjjGrpA-K46kLyfsifyQFhQ6B8i8YZ_T52Z7efkmzJ4s6AToSAD_IQPtkrNiC_CdYAdkSP1rW3vjH2kQ5SsTl-kRQzUdblT-VkOzMxm_FS9shkU-tKA08JkSBHLyll1c1DKfNl_bEKXg5zdUH9P3fEW18JO8HIrcdei9kEZT3dcIEpXJZuexi4NBP8uDIaxF2LoNTH7Ri1EPNVacaFDa9RnO0DFO_K_rXSFDb-Fo5IoiKcdTtJsH_lhx1xgWXrYQPU7kiwSTsS_CpIoDzhDyBGgi1__19a2hReGBtrmvJKJNAOCFX0b7zes_UViJKoWyV1oVSm-ASs11wpI=w434-h580-n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895600"/>
            <a:ext cx="2667000" cy="1752600"/>
          </a:xfrm>
          <a:prstGeom prst="rect">
            <a:avLst/>
          </a:prstGeom>
          <a:noFill/>
        </p:spPr>
      </p:pic>
      <p:pic>
        <p:nvPicPr>
          <p:cNvPr id="26636" name="Picture 12" descr="https://lh3.googleusercontent.com/tC29GaBA917ApsmTK_wX7vChdNj0a5yS9sU1MFNcgPwBGKJyQdIYxvo7HYPbpoOyLjlq-HAoFbuV70QfjiSy-s-dvyX4gAH59gANu8SSuM2znFEws21Hc-mv-ono_1kg2Q2eE_Fg7RepxbQAtZfMF_KpQiPUHNOj5jPDOOSZ2VPM0a-C9fs6AbP9O0qnlXK-OuEWoOKqdaZpr7PsT9iKobHv8M2rVkuGivqFxPDm_A1FKPFAHjvJhnMTgNZ2824dn2nDd1MI_M123lyfylQQtT-Emiq2OgwbyKW4DV963MPAx367oodVUXz8h6OpfFe5gTJoz26pp_xj5tQL3WDo1Z3FRw4VmEH-Rg9Bgptitul6XZLl4JCDfLI8_SCj8UG-t3OyaRyd8AQhOTlCfpNO3s11x_Fy5--BoJPSIW2CRE0uw7HaweeW9VmBOXir5Li57UwxszeJh6gzlrQAEKgr_tzz1OrnCgUS6Nn6MstMrLIjcxuLFp5GT2zePVFNMv6YgZJORq3H6xdvyd-HesiqRAmuANBGHd3bQ2_vFjHwSoRGqAw1T0U-MAtZ12zp1iZhQVzry_LyjFly3hSxutaXXa5YqqtNftAnVwdbvb0vjQt8Puh-BFnsm-74dQmEtEk75QPA0IM1OKBEmyLVdZ0Ik_li=w1194-h580-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200400"/>
            <a:ext cx="2895600" cy="1600200"/>
          </a:xfrm>
          <a:prstGeom prst="rect">
            <a:avLst/>
          </a:prstGeom>
          <a:noFill/>
        </p:spPr>
      </p:pic>
      <p:pic>
        <p:nvPicPr>
          <p:cNvPr id="26638" name="Picture 14" descr="https://lh3.googleusercontent.com/EvVI89-KvqgzWok9OejlQK-ZO5SZ1QkV030wFz2-SS9p3zxHQVaX6KeyVEsncABMGEavGgfRTNNDG8WrIphvjLQmf-xntqhzy7bjnNDHx7pvUGeWe7lkzctDrr7FwIvrBZXKB3WY0DfZqAgQyDBBD_Uj1_E_91JkG-CzizjMK0LpEsA9ctMNSl5VOX8iiAgmd3x4xGb4eM6AoAt2R3U5PpNPPZzasXg_mKHS7mKeXyPf5MJpJlYLixkr4VZart8Q2UNfHWTpR3Zbiai37t17_XCMJmIUF8yHCYQBjdV6q2dxEUgvFJR6XrHe7R1x2A8eWdbN3CNr0Ep323wreWl6SpIKPMzZHUueZckwFAuturKPWXKQN-epuPVzyVaz_qw-1dx_9aAc_PkEpUzpMa9OtflxIcTRYCTVjVzEzTpWuMOosIUNAh6r1VvSb6FWTObNCcr2pyU9CW6o96E6u43bgcQk7-FB39NIMvTQnJqd3blAEJozJ54BEkgl1MG7EjUwjX50a7NyrZVXwlRXgOgpJtKV_tYe4W7Li1XEhPx6VWAzGFCCCPTpKKRDUqwwDzBvNLdp4ipoOD1bQfdcwEVCRKnmq4T3YUWkbzhocipJJM0x8vMky2FggIr3m-UMAjufhQwztVmVm4FNg7U-vsGEiVE-=w1194-h580-n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1219200"/>
            <a:ext cx="2362200" cy="1371600"/>
          </a:xfrm>
          <a:prstGeom prst="rect">
            <a:avLst/>
          </a:prstGeom>
          <a:noFill/>
        </p:spPr>
      </p:pic>
      <p:pic>
        <p:nvPicPr>
          <p:cNvPr id="26640" name="Picture 16" descr="https://lh3.googleusercontent.com/B09KB-_H2-ZQd7AWVB2-ZoBQctM-jyNbrokprgdAQ07FF2cXDg5339qkZ9Ge8CNW3Rs5A_QxUZ7twE6X5TMtpW33swV54Y2bIuQrNXJRXxtv8QHFNUaPEjk71U1bOcajQn-FthJ9HS6TyRgcEQoe5fGgkP09hX4lDC6WkqZlGGcPeHiDx5TOd5_Cq1pQ9IluQBazrFdBqrLgJ3O_Jy5lH_mCSIBkwngwzaEyRyLVEUAUEWp4sQ56scDvRsYZKazl2KmHJ6u8lxD_G2PH5m13O5ojIdF173Lf_z8Xolp8do8s4igmKx2oq4GLIfOuueXkG_K054Sp-xdcZ9g-Mvm9-WAWYG1assl_c-fPHHmQvyUrdQjEqaxtCg3isQwGcULVVIvAWzSSMCQMU3wceCEWiech3MTJDbDXVdiqJIpdoVtzpnBbusBbl_cA_sg26CnfidP0ggD5m_n7K7vnfDsrPz8SecDqwbI9km4EJEk954dFcZhua1AT7tqJt53drvAub3ZQOwhv-RU3SQhSZAFcmFM0ABOIffypb1LfrvhwuZSSFKnajklDAQFrNlondko8GDXRRNSgReqGxfA7VL-HoPhG684tsCNYGXxx4y8RDHKpux8yTwTNIQq7ssDnv34YiMO0o8xirMhdwQsUdS6tuBWn=w434-h580-n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4800600"/>
            <a:ext cx="2666999" cy="1752600"/>
          </a:xfrm>
          <a:prstGeom prst="rect">
            <a:avLst/>
          </a:prstGeom>
          <a:noFill/>
        </p:spPr>
      </p:pic>
      <p:pic>
        <p:nvPicPr>
          <p:cNvPr id="26642" name="Picture 18" descr="https://lh3.googleusercontent.com/s9zLzj1X6E3CNpKzIu-7Y8vJw9mpmwu0fYOsK_FdWQ9kh1fW5xOQmyGqiBrQOl1thsTFSLcCNMEcSkf1_WhV3RwcBngeN0XDwHR1P16zFcktjN6pqT-nn2W0HCtCAPM1m_IvC1CfDW52FgU0aVHZCarOePWL_vj05ds4nQxKnh3o2IlCmH0eSWxm-3hzEKlb-jFqrMs23rDktv8rA2eEX1qfHr0Zg03F2bcqn-4DCpff92gWds302b3wZuJ2DOxV1olxBAWK5qvJYzaOBCUNUew3RaqMfCp9gsQOml_AU6WHLKql_9qUq8f5wx6Zl2skb9DdIbZzQlM-nJTvpuuZmwa7xOPbaBTkh-8y1TO-_ZPMDDB5i8hcRMt9AkQlAWwD5B8KzBBxDgwGavLzXsOF28IPM2dQ6T8HXGdBZ08RJ_ik8_t7QRgEHeurukdyYzgCUuyZOvayt4wvxx7Vv356Tk0b1Wdae4pAYKt2B2kG8ABEjadAmyUqVyXbumiGb0GbYbmhjhvs8j_7dicKF_go8DKlkE-XfHFLkXs9g66B8Dbtxx3R4MSWovjyGtnmi7BbQ3bszNbs6J8KdD0AIMp_3gQ3C7aNoeF66GUHKbTzE4dp5OR0qdDC91VIF3m3hdfedFEnxYjtiUyCa3lQxooT4X36=w434-h580-n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2800" y="4953000"/>
            <a:ext cx="2666999" cy="1614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ГАЛЕРИЈА "МИЛАН КОЊОВИЋ"</a:t>
            </a:r>
            <a:endParaRPr lang="sr-Cyrl-C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r-Cyrl-CS" dirty="0"/>
          </a:p>
        </p:txBody>
      </p:sp>
      <p:pic>
        <p:nvPicPr>
          <p:cNvPr id="27650" name="Picture 2" descr="https://lh3.googleusercontent.com/gPTa_pBh2ZEA9oAlD1pZ0YyFNb3AMJ2Oc5wXYY_aZsTc9_BNoEkVsuZuCzjTW7YwPvV3BdfKId_5gTgZWf2ptGdSroj4UnUFBXcDuEjhE-YcrBwaKVkhd6GQZWVqKpd1c1Wba1k-1IlBU04eA5KFsCYIxMknjzdTjn9rW4CrUk41HfdZCzKq4ZXm0qwmkWPCnWjQMpnbm_QnWg2PHULhlf_rCPfO265gQ28ppKYgLH5NWORKnZsKlES2ky43kP06rVilAeKrkAVZHsqwyxjvZn4Hhjk4xO1ydbPHTaKKCBR-Hl5u23VlgUBEcjli5yeqor8QKuHqbuJ949VwxxgO4dqMpMNNWUmiTxwYfJaLIlUn-mVpxkkDkVAQRMo4qGnoQ63lMS0t6thsvIav4c1UQ3qTIYB-_WPocvD38XkbVIzorOXdKLSr7-lDDHXLBm5dxCUcmB5XBnIMDOoRK5VQOD3YwdlMvXhxID1iYeS5yER_1Sy-ZvqSM-v10acGYiSKno2aWRspbK63ygL6UXyMs1OeidWmP3VfDpSwhfP32SAPc0iTyImzWnNN7UuaVREju0B5O_E8FC0lWd-zV88-Ey7QdfCHLdFC9Bu5WhWqcgSi2_TkjQ01vTaKpHd3FgBzrZOuES6NdLEaWOxJyPvZ6AAq=w774-h580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752600"/>
            <a:ext cx="2743200" cy="2133600"/>
          </a:xfrm>
          <a:prstGeom prst="rect">
            <a:avLst/>
          </a:prstGeom>
          <a:noFill/>
        </p:spPr>
      </p:pic>
      <p:pic>
        <p:nvPicPr>
          <p:cNvPr id="27652" name="Picture 4" descr="https://lh3.googleusercontent.com/K0eoc4dRaNmqq54ujXt83xb9OC46dWmBORSp0yqluJrozTZQX0Ui7PknF-E2bYTc6a6klKqVNf7T3Grl6zK13gahga0TeMv6IjNVusAV9CGvgiHkWZwuuFvbPKwqjtJ_Yc1v-AR20ruI6SD8tbuA9TQxF6DvPXZLJ9BduRSFJR06mFUMInpHBkN4gKtDOfrSCHViEKoaf4E76HDL4kS_oX6Rm_6rj_Q4LMkwMhmAqF_bx26yByvWF1_aSxW8MtcfQOn3xqUtiydzllv1HI_Gg3X0e02PUgfpz6h3FNVIUJiA9sk10S4DLhrAbcj70TKQyO27Me7SlJcCkjy8HIyIgaQfRdJ-eluM_oQ4Tq0Iq9kFsXaPEmSNgaQeCV5T4SEGAAGp3R5-ySmGReZS5Jy4sEfUDx1-OcEBs41mVt7Q_JlLPhHZ8Vl58j_cWw2iNTdTg7sRIaxS8ARVXixxT4REtKjrFENRdQH2zqqxuFGWRjOAqv0H7TRC9-PakEV5rgPwfF-yuVlOpfkbxlrD7VGBoAzK6PFZ32wgLoiPLWwCuEDZd4ofP9DQI3xGVRL1l-L1BUbBT71Lc93yjuUO0CYu6NAU6XUuNlZM9fZQpZvU2Ui2UE2PFmXDgp1-YWYTGPMeJXCArkKUvV_SlZFdavHOtRB4=w435-h580-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47800"/>
            <a:ext cx="2362200" cy="2971800"/>
          </a:xfrm>
          <a:prstGeom prst="rect">
            <a:avLst/>
          </a:prstGeom>
          <a:noFill/>
        </p:spPr>
      </p:pic>
      <p:pic>
        <p:nvPicPr>
          <p:cNvPr id="27654" name="Picture 6" descr="https://lh3.googleusercontent.com/RU1KHXrvKTV735wi4qc_yrzKp-TcujShCYy9efpl_yJq4wCSJH0-UwiPOM5_bTEgkLwIMFfnIjSUzv7GlMYUUdlgMgkKGhk6am2zXXZN6vFT9mOA4I_pNazP_NFTp5uhnhjrtQet0CU6A_xTwQepgxJ59DSHaij7xRjnTr2F8ox7IhLbAxJLy0msaH8DyYV5NPYH4Mm9PflPxHhfHUbuC__Gv_hLcAUB8pj1IF1jc53lTbjyg-GYnLn71IjAhFBdNHvlQj43-TBKv-nElBgD59WAoMi3nc0cdB0y7YNaIslT_ZfXZjzMx6-smIXcDloWFqpkr_UWMZugw51EiQ9eZry5oqGl2SCO-qzsYEXsL20zG1BfAX55NyOwCFTqaKzHkqxzEwdXCsakvAar6ixpB3aRPBW3O49Dx5IxUd1Ghz5djMn-lv_gNlCWW3st7Ds9womkZK-UuVc0SbkiKeM8ybiIpetxD3zfwoZp1qEYyQNwFG1gezJ4w_KNcOky_okQ4X5zGF1rlK3V_yWJ34m6w04w-NTaIyCFXt3kSyGiA1IoWOP0yGvWE0pxYwVUe-j_Xouar949KazgCXGjGPuGRwac8ACMgBKYZfJBL5ftLbM9gjLld3Q1v_VaixMy_bkIpdf9QZMIvv3ucTpmsL4ccOT3=w774-h580-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752600"/>
            <a:ext cx="2819400" cy="2133600"/>
          </a:xfrm>
          <a:prstGeom prst="rect">
            <a:avLst/>
          </a:prstGeom>
          <a:noFill/>
        </p:spPr>
      </p:pic>
      <p:pic>
        <p:nvPicPr>
          <p:cNvPr id="27656" name="Picture 8" descr="https://lh3.googleusercontent.com/xIqzt6ZhQH7CJJGR_poSikpiYrwxklR4fCa6_IFv6mrwqXKrRr9u9D7xkIDBLUX3QwBjPES0zYv7vGkiSXEXz-8X6NOvibN0ASWJNGWTzvAiXbEGrh25w-xxlMPmsUEpDfI_XiYn-OUf2wF8KfdBsBu4UnDNhiY8q9GMT2CZgbP0jY44SgmMYGOt1Zc9GAn2iJu7dja7Vnc0N5X9Br8WyAgFOxZgu7IdFF67os_67qki4fQUg8J61YMj0arwwakLtvHhjNVLv-eDsZzObboZxRObPYh2SLWU5aBUyqPa9CyEULVgjMmijYtUN2eBc9p4QEYbHotUEg2X3cmifO6_AU84FUkoMbuUowg0PIQBKy-kfZvh27V1lnjbeaFkwcOgs4-Rb9PKCmNsu6tZgwLHZzijWS5AZrhrmJ25o2KKBI0W6n0ssLXp0Y_cekcUVeAs6raQOy4umb32ObnB6xoItXofPt16KnhBPH72dEIisgSxk4A72SvWMUYjSN9GmGd6no8AbwF3ElWpa2UPohmqLwMBYQZ4tSHhMN0pD5M61hXzFNAuN884edDajhTEVyuy7_ND8xV0WHzCuvR-SXtujAAPweVoEfQQGFqKVgEWDkmAkBh9TEJNKXsyzkHYlx7b3FmnMY4hqBNBzj6cjlQDR1QI=w774-h580-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038600"/>
            <a:ext cx="2743200" cy="2133600"/>
          </a:xfrm>
          <a:prstGeom prst="rect">
            <a:avLst/>
          </a:prstGeom>
          <a:noFill/>
        </p:spPr>
      </p:pic>
      <p:pic>
        <p:nvPicPr>
          <p:cNvPr id="27658" name="Picture 10" descr="https://lh3.googleusercontent.com/9rcppvkpYPK6XFAH0k2oiUtADD54YZbpPq8VXtbNGQOA0r0XXhRBS2mqI9-GV5PYRKKomL6_oRXCDBxWRI8-iC5tFU3PQfAn1u6t8GkxsvngkJBILNee8-myG9ZWkRIfKsYrta6D3g_wLNDxyLH7cLJ7SvBuy-_o5gId7A6sW2fCqNTBWgGHivm8ukPzYzwOM69N1EznlHmltGzjGe7bzs9fMqTQuJqhZ8hKml4ZvD5n_Ua-xjn7ljWxU24LCbnE2ypkxYMp3-WoEuR1Fx4cRK9HgD2k0-zRp7jusvHCB88HZ5DDqJVKHBaF7SOnHmb5fd2o2QcJbn2ljxLQHVB9WsVMdgPfktCSYSaFxxbzGyzifZ-l5VL7lm59K7fRzzwr7NC2ZhsW8d31zMyCeBXAbKklR-ple3n0-ovCtwtRLlXmm7w11PNbG_nNHAMeFFsspPJbIO__PbPUlJ9CAEVFopGDwnxZsabTrI2wnDvf34ChAdNyuIFjU29nDhh7wOyWdlaO1NXNbFgn8NFdmd4LUveFjoJqhyFDSLG_oI45a8XHxQVx0t23D-rDTxf2U3VlmjKds5y6nno-8VVPUaWqARZ4ODvw6VeMwRjb9zT7KFnS3cOQhyyzSe_ZpTNLwNg6h4QykgXmmzFtm1zkZy4sdS1H=w774-h580-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038600"/>
            <a:ext cx="2819400" cy="2133600"/>
          </a:xfrm>
          <a:prstGeom prst="rect">
            <a:avLst/>
          </a:prstGeom>
          <a:noFill/>
        </p:spPr>
      </p:pic>
      <p:pic>
        <p:nvPicPr>
          <p:cNvPr id="27660" name="Picture 12" descr="https://lh3.googleusercontent.com/Tq-_uKMX4DaAfprcNqaVVD2IWkhU0ZehUBbKDUV07RoyvbXSvCzHBBjY860BqY1rYvfttcaETgDwkMF4ewJ_5ez2SzQI5my0jjrfqyfk3T5J08hll7ZPS4mtH1lf2UlO3OTc1QkUuPJ4y-LkvwQzZgjrzvEiArB8zHi9L8xoSr8J9tUNyqCzuPLRR--Ylr626kBxvaQo-PSFAH9eAMNAuYNKMG4mevhEr7arJaH0_EY4H0X3Y3I3tu8mVhavkM84mhoY9HjAgBiW7G4Ueo1iKB8KiCXD6MkqVzDUUzurUiLPpKms4iGoPe6ag35DY7nRwY525d2lKXsmCb1uUvHpkj7YkltTByPSPnF9bm9K5VwX03hjQqjrHVuPqw-ovTFVX5Il8Pyg3RsF6ERMTOYjuHytn1MoC3eEDDmGvaF71pUzmI3ggWWT2HMkEc2F5mog6-pBbZRILVoPpnuH_3pTU2qUqpEPkldlkXO07abjt1UdoxNxKwORSnoSsOtEWwjXwUDtgUmrOsvIiF588JFCiHu27IoKc8xiwRIr_0K6Gh0EhluegegNDhRc6rQnyDmioZ6XPlz0zLLSY59t2wprzTJwkRdZyMbLO__AVGXFW8G4H64SXS-DnoE13F8HZjZAZVi4E7sWqftHdZ9N8DK0Kkao=w1032-h580-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724400"/>
            <a:ext cx="23622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28600"/>
            <a:ext cx="8503920" cy="6324600"/>
          </a:xfrm>
        </p:spPr>
        <p:txBody>
          <a:bodyPr/>
          <a:lstStyle/>
          <a:p>
            <a:pPr>
              <a:buNone/>
            </a:pPr>
            <a:r>
              <a:rPr lang="az-Cyrl-AZ" sz="1400" dirty="0" smtClean="0"/>
              <a:t>ПОЗОРИШТЕ (Представе на српском, мађарском, руском- гостовања, као и дечије представе)</a:t>
            </a:r>
            <a:endParaRPr lang="en-US" sz="14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az-Cyrl-AZ" dirty="0" smtClean="0"/>
          </a:p>
          <a:p>
            <a:pPr>
              <a:buNone/>
            </a:pPr>
            <a:r>
              <a:rPr lang="az-Cyrl-AZ" sz="1400" dirty="0" smtClean="0"/>
              <a:t>ФИЈАКЕР (Најстарији занат- обилазак зелених Сомборских улица)</a:t>
            </a:r>
            <a:endParaRPr lang="en-US" sz="1400" dirty="0" smtClean="0"/>
          </a:p>
          <a:p>
            <a:pPr>
              <a:buNone/>
            </a:pPr>
            <a:endParaRPr lang="sr-Cyrl-CS" dirty="0"/>
          </a:p>
        </p:txBody>
      </p:sp>
      <p:sp>
        <p:nvSpPr>
          <p:cNvPr id="28674" name="AutoShape 2" descr="https://lh3.googleusercontent.com/ADymDSG9Ms5uHjWX7jqW1sNJ9ANIinA4AwoG-8zteaYR5u6G2s8hWF-wP1K70NRK4mx49BeRbIxMcimRJ6pcDAl9dQL6DyGRDDE7bC6zjfCXzpk_zIpQVD38vZdutMNs2stcenpZAqghz5zSgDTV9nsyIImcSLQ_qYfcenulQ3F7LrPTZrwIeVMYOGiKSd4aDGAiXrCAoVKBLE1biWqz3xiv0apcwzH7s8qXr2Wwku6WDNMCJH0e5-_lmaJhQIqMXO43Ol6Wg7HnhC5copKrsmP4eU6NaYcNWA1bJLEfJj-__P0vRSUpn-V3R5SONmDZRu9n-iTFochXKSjquoHfB5VqYjDNy5IDRVz0BthlG12B2DznjtnzyMTKTaX7OPtnHkGE-U2H4sxXmeGEbfVL70xrs8KNSaZMQVRhna0pPdMx50obh2zJjOOLD1af3iFCX1tOeron7qw3E9uYwNiOWyhcXQ2i-yKonHNt4KMpViEZBb62-unXm8keKIhaV1kKUMDMvzlaUrnedmd1ThJhepCL55PhpzKRV-b65T2621XZXZK6cNwJ5WknsCM1HfIOi6ZbpUQlDwPs23V5Aqx1HXp9oaLLEwTbJh030AuNtufU18ueDCqHCE_4Wad0i1egD23EaPzxOljxLKeT-YG9hmiW=w774-h580-no"/>
          <p:cNvSpPr>
            <a:spLocks noChangeAspect="1" noChangeArrowheads="1"/>
          </p:cNvSpPr>
          <p:nvPr/>
        </p:nvSpPr>
        <p:spPr bwMode="auto">
          <a:xfrm>
            <a:off x="155575" y="-2117725"/>
            <a:ext cx="5895975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-CS"/>
          </a:p>
        </p:txBody>
      </p:sp>
      <p:sp>
        <p:nvSpPr>
          <p:cNvPr id="28676" name="AutoShape 4" descr="https://lh3.googleusercontent.com/ADymDSG9Ms5uHjWX7jqW1sNJ9ANIinA4AwoG-8zteaYR5u6G2s8hWF-wP1K70NRK4mx49BeRbIxMcimRJ6pcDAl9dQL6DyGRDDE7bC6zjfCXzpk_zIpQVD38vZdutMNs2stcenpZAqghz5zSgDTV9nsyIImcSLQ_qYfcenulQ3F7LrPTZrwIeVMYOGiKSd4aDGAiXrCAoVKBLE1biWqz3xiv0apcwzH7s8qXr2Wwku6WDNMCJH0e5-_lmaJhQIqMXO43Ol6Wg7HnhC5copKrsmP4eU6NaYcNWA1bJLEfJj-__P0vRSUpn-V3R5SONmDZRu9n-iTFochXKSjquoHfB5VqYjDNy5IDRVz0BthlG12B2DznjtnzyMTKTaX7OPtnHkGE-U2H4sxXmeGEbfVL70xrs8KNSaZMQVRhna0pPdMx50obh2zJjOOLD1af3iFCX1tOeron7qw3E9uYwNiOWyhcXQ2i-yKonHNt4KMpViEZBb62-unXm8keKIhaV1kKUMDMvzlaUrnedmd1ThJhepCL55PhpzKRV-b65T2621XZXZK6cNwJ5WknsCM1HfIOi6ZbpUQlDwPs23V5Aqx1HXp9oaLLEwTbJh030AuNtufU18ueDCqHCE_4Wad0i1egD23EaPzxOljxLKeT-YG9hmiW=w774-h580-no"/>
          <p:cNvSpPr>
            <a:spLocks noChangeAspect="1" noChangeArrowheads="1"/>
          </p:cNvSpPr>
          <p:nvPr/>
        </p:nvSpPr>
        <p:spPr bwMode="auto">
          <a:xfrm>
            <a:off x="155575" y="-2117725"/>
            <a:ext cx="5895975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-CS"/>
          </a:p>
        </p:txBody>
      </p:sp>
      <p:sp>
        <p:nvSpPr>
          <p:cNvPr id="28678" name="AutoShape 6" descr="https://lh3.googleusercontent.com/ADymDSG9Ms5uHjWX7jqW1sNJ9ANIinA4AwoG-8zteaYR5u6G2s8hWF-wP1K70NRK4mx49BeRbIxMcimRJ6pcDAl9dQL6DyGRDDE7bC6zjfCXzpk_zIpQVD38vZdutMNs2stcenpZAqghz5zSgDTV9nsyIImcSLQ_qYfcenulQ3F7LrPTZrwIeVMYOGiKSd4aDGAiXrCAoVKBLE1biWqz3xiv0apcwzH7s8qXr2Wwku6WDNMCJH0e5-_lmaJhQIqMXO43Ol6Wg7HnhC5copKrsmP4eU6NaYcNWA1bJLEfJj-__P0vRSUpn-V3R5SONmDZRu9n-iTFochXKSjquoHfB5VqYjDNy5IDRVz0BthlG12B2DznjtnzyMTKTaX7OPtnHkGE-U2H4sxXmeGEbfVL70xrs8KNSaZMQVRhna0pPdMx50obh2zJjOOLD1af3iFCX1tOeron7qw3E9uYwNiOWyhcXQ2i-yKonHNt4KMpViEZBb62-unXm8keKIhaV1kKUMDMvzlaUrnedmd1ThJhepCL55PhpzKRV-b65T2621XZXZK6cNwJ5WknsCM1HfIOi6ZbpUQlDwPs23V5Aqx1HXp9oaLLEwTbJh030AuNtufU18ueDCqHCE_4Wad0i1egD23EaPzxOljxLKeT-YG9hmiW=w774-h580-no"/>
          <p:cNvSpPr>
            <a:spLocks noChangeAspect="1" noChangeArrowheads="1"/>
          </p:cNvSpPr>
          <p:nvPr/>
        </p:nvSpPr>
        <p:spPr bwMode="auto">
          <a:xfrm>
            <a:off x="155575" y="-2117725"/>
            <a:ext cx="5895975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-CS"/>
          </a:p>
        </p:txBody>
      </p:sp>
      <p:sp>
        <p:nvSpPr>
          <p:cNvPr id="28680" name="AutoShape 8" descr="https://lh3.googleusercontent.com/ADymDSG9Ms5uHjWX7jqW1sNJ9ANIinA4AwoG-8zteaYR5u6G2s8hWF-wP1K70NRK4mx49BeRbIxMcimRJ6pcDAl9dQL6DyGRDDE7bC6zjfCXzpk_zIpQVD38vZdutMNs2stcenpZAqghz5zSgDTV9nsyIImcSLQ_qYfcenulQ3F7LrPTZrwIeVMYOGiKSd4aDGAiXrCAoVKBLE1biWqz3xiv0apcwzH7s8qXr2Wwku6WDNMCJH0e5-_lmaJhQIqMXO43Ol6Wg7HnhC5copKrsmP4eU6NaYcNWA1bJLEfJj-__P0vRSUpn-V3R5SONmDZRu9n-iTFochXKSjquoHfB5VqYjDNy5IDRVz0BthlG12B2DznjtnzyMTKTaX7OPtnHkGE-U2H4sxXmeGEbfVL70xrs8KNSaZMQVRhna0pPdMx50obh2zJjOOLD1af3iFCX1tOeron7qw3E9uYwNiOWyhcXQ2i-yKonHNt4KMpViEZBb62-unXm8keKIhaV1kKUMDMvzlaUrnedmd1ThJhepCL55PhpzKRV-b65T2621XZXZK6cNwJ5WknsCM1HfIOi6ZbpUQlDwPs23V5Aqx1HXp9oaLLEwTbJh030AuNtufU18ueDCqHCE_4Wad0i1egD23EaPzxOljxLKeT-YG9hmiW=w774-h580-no"/>
          <p:cNvSpPr>
            <a:spLocks noChangeAspect="1" noChangeArrowheads="1"/>
          </p:cNvSpPr>
          <p:nvPr/>
        </p:nvSpPr>
        <p:spPr bwMode="auto">
          <a:xfrm>
            <a:off x="155575" y="-2117725"/>
            <a:ext cx="5895975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-CS"/>
          </a:p>
        </p:txBody>
      </p:sp>
      <p:sp>
        <p:nvSpPr>
          <p:cNvPr id="28682" name="AutoShape 10" descr="https://lh3.googleusercontent.com/ADymDSG9Ms5uHjWX7jqW1sNJ9ANIinA4AwoG-8zteaYR5u6G2s8hWF-wP1K70NRK4mx49BeRbIxMcimRJ6pcDAl9dQL6DyGRDDE7bC6zjfCXzpk_zIpQVD38vZdutMNs2stcenpZAqghz5zSgDTV9nsyIImcSLQ_qYfcenulQ3F7LrPTZrwIeVMYOGiKSd4aDGAiXrCAoVKBLE1biWqz3xiv0apcwzH7s8qXr2Wwku6WDNMCJH0e5-_lmaJhQIqMXO43Ol6Wg7HnhC5copKrsmP4eU6NaYcNWA1bJLEfJj-__P0vRSUpn-V3R5SONmDZRu9n-iTFochXKSjquoHfB5VqYjDNy5IDRVz0BthlG12B2DznjtnzyMTKTaX7OPtnHkGE-U2H4sxXmeGEbfVL70xrs8KNSaZMQVRhna0pPdMx50obh2zJjOOLD1af3iFCX1tOeron7qw3E9uYwNiOWyhcXQ2i-yKonHNt4KMpViEZBb62-unXm8keKIhaV1kKUMDMvzlaUrnedmd1ThJhepCL55PhpzKRV-b65T2621XZXZK6cNwJ5WknsCM1HfIOi6ZbpUQlDwPs23V5Aqx1HXp9oaLLEwTbJh030AuNtufU18ueDCqHCE_4Wad0i1egD23EaPzxOljxLKeT-YG9hmiW=w774-h580-no"/>
          <p:cNvSpPr>
            <a:spLocks noChangeAspect="1" noChangeArrowheads="1"/>
          </p:cNvSpPr>
          <p:nvPr/>
        </p:nvSpPr>
        <p:spPr bwMode="auto">
          <a:xfrm>
            <a:off x="155575" y="-2117725"/>
            <a:ext cx="5895975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-CS"/>
          </a:p>
        </p:txBody>
      </p:sp>
      <p:pic>
        <p:nvPicPr>
          <p:cNvPr id="9" name="Picture 8" descr="POZORIST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0"/>
            <a:ext cx="4267200" cy="2362200"/>
          </a:xfrm>
          <a:prstGeom prst="rect">
            <a:avLst/>
          </a:prstGeom>
        </p:spPr>
      </p:pic>
      <p:pic>
        <p:nvPicPr>
          <p:cNvPr id="28684" name="Picture 12" descr="Сродна сли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762000"/>
            <a:ext cx="4267200" cy="2362200"/>
          </a:xfrm>
          <a:prstGeom prst="rect">
            <a:avLst/>
          </a:prstGeom>
          <a:noFill/>
        </p:spPr>
      </p:pic>
      <p:pic>
        <p:nvPicPr>
          <p:cNvPr id="28686" name="Picture 14" descr="Резултат слика за FIJAKERISTA SOMB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038600"/>
            <a:ext cx="4267200" cy="2362200"/>
          </a:xfrm>
          <a:prstGeom prst="rect">
            <a:avLst/>
          </a:prstGeom>
          <a:noFill/>
        </p:spPr>
      </p:pic>
      <p:pic>
        <p:nvPicPr>
          <p:cNvPr id="28688" name="Picture 16" descr="Резултат слика за FIJAKERISTA SOMB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038600"/>
            <a:ext cx="42672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ВЕРСКИ ОБЈЕКТИ</a:t>
            </a:r>
            <a:endParaRPr lang="sr-Cyrl-C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9144000" cy="5330952"/>
          </a:xfrm>
        </p:spPr>
        <p:txBody>
          <a:bodyPr/>
          <a:lstStyle/>
          <a:p>
            <a:r>
              <a:rPr lang="en-US" dirty="0" smtClean="0"/>
              <a:t>M</a:t>
            </a:r>
            <a:r>
              <a:rPr lang="az-Cyrl-AZ" dirty="0" smtClean="0"/>
              <a:t>анастир Светог архиђакона Стефана</a:t>
            </a:r>
            <a:endParaRPr lang="en-US" dirty="0" smtClean="0"/>
          </a:p>
          <a:p>
            <a:r>
              <a:rPr lang="en-US" dirty="0" smtClean="0"/>
              <a:t>K</a:t>
            </a:r>
            <a:r>
              <a:rPr lang="ru-RU" dirty="0" smtClean="0"/>
              <a:t>армелићанска црква-црква са два торња</a:t>
            </a:r>
            <a:endParaRPr lang="en-US" dirty="0" smtClean="0"/>
          </a:p>
          <a:p>
            <a:r>
              <a:rPr lang="en-US" dirty="0" smtClean="0"/>
              <a:t>K</a:t>
            </a:r>
            <a:r>
              <a:rPr lang="az-Cyrl-AZ" dirty="0" smtClean="0"/>
              <a:t>апела Светог Ивана Непомука</a:t>
            </a:r>
            <a:endParaRPr lang="en-US" dirty="0" smtClean="0"/>
          </a:p>
          <a:p>
            <a:r>
              <a:rPr lang="az-Cyrl-AZ" dirty="0" smtClean="0"/>
              <a:t>Храм</a:t>
            </a:r>
            <a:r>
              <a:rPr lang="en-US" dirty="0" smtClean="0"/>
              <a:t> </a:t>
            </a:r>
            <a:r>
              <a:rPr lang="ru-RU" dirty="0" smtClean="0"/>
              <a:t>Светог Јована Претече-мала православна црква</a:t>
            </a:r>
            <a:endParaRPr lang="en-US" dirty="0" smtClean="0"/>
          </a:p>
          <a:p>
            <a:r>
              <a:rPr lang="az-Cyrl-AZ" dirty="0" smtClean="0"/>
              <a:t>Храм</a:t>
            </a:r>
            <a:r>
              <a:rPr lang="en-US" dirty="0" smtClean="0"/>
              <a:t> </a:t>
            </a:r>
            <a:r>
              <a:rPr lang="az-Cyrl-AZ" dirty="0" smtClean="0"/>
              <a:t>Светог Георгија-велика православна црква</a:t>
            </a:r>
            <a:endParaRPr lang="en-US" dirty="0" smtClean="0"/>
          </a:p>
          <a:p>
            <a:r>
              <a:rPr lang="az-Cyrl-AZ" dirty="0" smtClean="0"/>
              <a:t>Црква</a:t>
            </a:r>
            <a:r>
              <a:rPr lang="en-US" dirty="0" smtClean="0"/>
              <a:t> </a:t>
            </a:r>
            <a:r>
              <a:rPr lang="az-Cyrl-AZ" dirty="0" smtClean="0"/>
              <a:t>Пресветог Тројства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sr-Cyrl-CS" dirty="0"/>
          </a:p>
        </p:txBody>
      </p:sp>
      <p:pic>
        <p:nvPicPr>
          <p:cNvPr id="29698" name="Picture 2" descr="Manastir Svetog arhiđakona Stefana Somb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724400"/>
            <a:ext cx="1524000" cy="1447800"/>
          </a:xfrm>
          <a:prstGeom prst="rect">
            <a:avLst/>
          </a:prstGeom>
          <a:noFill/>
        </p:spPr>
      </p:pic>
      <p:pic>
        <p:nvPicPr>
          <p:cNvPr id="29700" name="Picture 4" descr="Karmelićanska crkva - crkva sa dva tornja Somb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4800600"/>
            <a:ext cx="1447800" cy="1371600"/>
          </a:xfrm>
          <a:prstGeom prst="rect">
            <a:avLst/>
          </a:prstGeom>
          <a:noFill/>
        </p:spPr>
      </p:pic>
      <p:pic>
        <p:nvPicPr>
          <p:cNvPr id="29702" name="Picture 6" descr="Kapela Svetog Ivana Nepomuka Somb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800600"/>
            <a:ext cx="1295400" cy="1381126"/>
          </a:xfrm>
          <a:prstGeom prst="rect">
            <a:avLst/>
          </a:prstGeom>
          <a:noFill/>
        </p:spPr>
      </p:pic>
      <p:pic>
        <p:nvPicPr>
          <p:cNvPr id="29704" name="Picture 8" descr="Hram Svetog Jovana Preteče - Mala pravoslavna crkva Somb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4800600"/>
            <a:ext cx="1390650" cy="1381126"/>
          </a:xfrm>
          <a:prstGeom prst="rect">
            <a:avLst/>
          </a:prstGeom>
          <a:noFill/>
        </p:spPr>
      </p:pic>
      <p:pic>
        <p:nvPicPr>
          <p:cNvPr id="29706" name="Picture 10" descr="Hram Svetog Georgija - Velika pravoslavna crkva Somb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4800600"/>
            <a:ext cx="1371600" cy="1381126"/>
          </a:xfrm>
          <a:prstGeom prst="rect">
            <a:avLst/>
          </a:prstGeom>
          <a:noFill/>
        </p:spPr>
      </p:pic>
      <p:pic>
        <p:nvPicPr>
          <p:cNvPr id="29708" name="Picture 12" descr="Crkva Presvetog Trojstva Sombo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4800600"/>
            <a:ext cx="1295400" cy="1381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58952"/>
          </a:xfrm>
        </p:spPr>
        <p:txBody>
          <a:bodyPr>
            <a:normAutofit/>
          </a:bodyPr>
          <a:lstStyle/>
          <a:p>
            <a:r>
              <a:rPr lang="sr-Cyrl-CS" sz="2400" dirty="0" smtClean="0">
                <a:solidFill>
                  <a:schemeClr val="tx1"/>
                </a:solidFill>
              </a:rPr>
              <a:t>СУВЕНИРИ</a:t>
            </a:r>
            <a:endParaRPr lang="sr-Cyrl-CS" sz="2400" dirty="0">
              <a:solidFill>
                <a:schemeClr val="tx1"/>
              </a:solidFill>
            </a:endParaRPr>
          </a:p>
        </p:txBody>
      </p:sp>
      <p:pic>
        <p:nvPicPr>
          <p:cNvPr id="34818" name="Picture 2" descr="https://lh3.googleusercontent.com/nxE9g8sw10kUft60iNNqDESUmRei_zh5b5jl-v2wiWEjUN3xqtNg2VeXAGpFgXhkUARD2pfIBQ71RDNJtW5lnQSgnv2skPEm58Mu2G0d4vkzBQscHo2REJGv6KIzJjW2jDWrV-Yjf2AEGyQvMaDULDPyNaV3zasJJMz5NPdfj3stk6Gn0QL7nKOuCTk-4ROtuT5citghI16skw5f24yK9c1nFHFZwQ4-rqNMxJC5TgZj9wpMThWxlo7h_q3dC7s8NfqyI2LZ-IdZZUfw5U7ghnZGEON9_P8foDEvcGvQWyoEXdYdPqPf5_qly1Zfj1vqt-wwMFrdwdzt-lSYkrqCDKmlVfv_o8g526lQ9_lALe1qoUoOEP14Aj6hyOiElKsUNx0VFJCo5m9Uy__IQCUwlq1XCfU2y4yicgju4qzpE7DQ8gow-6aq2SYwdGT-ER2y-dkY9mggixpm_OTFwNdCqIn4Mhtw5S_z78WWbJsqsNu6_2mXdeZ7E4tVc0Y9WLUeTY_-mgqqDCaJ77f2geH0ASZ2sxBYGcRCkXAfC6OqSo3qrxKK_RkGeV2sNpUFogUO3nhpa8yrSqMf6q2kJ-z8NDlfcGJ5JTqakR8txbcWIVj-z0aXBEnxmyqzpdskHuXwLHOMBe5l7Jx2rMSvCeq67E7p=w435-h580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429000"/>
            <a:ext cx="3314700" cy="2286000"/>
          </a:xfrm>
          <a:prstGeom prst="rect">
            <a:avLst/>
          </a:prstGeom>
          <a:noFill/>
        </p:spPr>
      </p:pic>
      <p:pic>
        <p:nvPicPr>
          <p:cNvPr id="34820" name="Picture 4" descr="https://lh3.googleusercontent.com/t_j0kJglQmJqKZY49s_OAXnIEG6leEpmMXcOGsPk1ac120wl4R8sIsjHXfFCFfc475CKYDOfwzGcivDpez5PDxAz6EvmMazAn3WGuttM51yg0hTK_6qRhxepo8ALNUnf7NDLgMDdMSTzwWcik7VVgUSWctMi74DAWq_ETOjd_fV37nld6c7iPL5PGhbP-dgDOJ2FyKZRf862I25ZeiNpcZW2ggMAoCKLHEnUT5q9fmu_4U1U1HlzNe4JehvanSz3RSjLpee4qd7F6VlAyx0fc_T5AvZEdASMYpWsfOSUNDopKwNqG2jXuVftp_Ll1V0KGcz5tlQH8R3g1ttuCFX6_AWpbuULbks363VMZNfc3bYrC5D7xbtimBp9JQENP5GcZsWfA7E0EpXXBBRKcfG0gay9lX1zFLcdDRNSFxkIHXkZ97_LjFjHKVc5j-E-5mdPPNLzWPfSk27fZU-myjKDFjfuXJEwSc_knYll1gXBG6TZH63_2DOzjojMaLaNYu_6-u-DDmnediI1YlhESQcmKxX0U75RlNK672HobMDjZMpbIelgrJgLcgyaMwAs6oDOxuOUmdIzi2p2XE4XCn_-edlxi25TPtu8UG6RvaSpBN-htlAbwAxUwfdUnIKyUwzI9j5IqOfojIKqGzfLnoMBGKBQ=w774-h580-n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3235484" cy="2136775"/>
          </a:xfrm>
          <a:prstGeom prst="rect">
            <a:avLst/>
          </a:prstGeom>
          <a:noFill/>
        </p:spPr>
      </p:pic>
      <p:pic>
        <p:nvPicPr>
          <p:cNvPr id="34822" name="Picture 6" descr="https://lh3.googleusercontent.com/3npJU5UHjBdGwQto1wcTAbBCsEBRr5EKLRdn4a-Ww9sqDzrL4jLvEs4x7JF724SNC9zu8ECOP1hXoFhkWEL1RLFq7ze2A3fkERUBih_-C3_7D22odB7tPuPznV1yQ2S3Qe53QSX--XzpET_i-LAwnhjPvhI3FRfQ2ssfoznEEgudAvT_FRgoORUgeHUInVvX7RmIHzWUYnC1j9tnp-32fjYq9BW6Q2f4Q7PtUHiIF7EOhQf1HRe9eOyIL5UMQvlHuTKTpkT-rQv8ozv3QUFwXTapMV8U5DTX5-zu1xYwPzyaautHu0_1kOkUWjxUtRZMFJZjWU1z80gymGA0Id6zw8bJ-tvPudfhId0_-671NEPSpoAJwTYytJVwk3Ki3mUrGD8nFze9hAoiwWRPr3bU4wI-5L7M2He7LoXPtTR0jozcYvaQCdxOBbOww5UOt_lY1STfEs6zzFKF2jxZBRbCdLbSQ35Uy_DFtacf8dfjeMo7_7pAxp9YzDQ1u1cnax530kEXWYS4cniPUE9OEjjOTrNdic7FdR1Y4i8mo_CCqGQ7OxJfAWjNmwXaKQFxQGGqDyq6kW7N_Dsw2KQrHlRM39iCXWunawxAGcEqWUwC_Ws4LnxRGkNCGklIh-auuaDcE7kW9LFoVY9tOjhoMQkQp2Va=w1032-h580-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304800"/>
            <a:ext cx="3200400" cy="2209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2514601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- </a:t>
            </a:r>
            <a:r>
              <a:rPr lang="sr-Cyrl-RS" sz="2000" b="1" dirty="0" smtClean="0">
                <a:solidFill>
                  <a:srgbClr val="C00000"/>
                </a:solidFill>
              </a:rPr>
              <a:t>Улица старих заната, фолклорне манифестације, сајам цвећа, ресторани, хотели, библиотеке, цркве, спортске манифестације, коњичке манифестације и др.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6" descr="festival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0" y="685800"/>
            <a:ext cx="1676400" cy="1905000"/>
          </a:xfrm>
          <a:prstGeom prst="rect">
            <a:avLst/>
          </a:prstGeom>
        </p:spPr>
      </p:pic>
      <p:pic>
        <p:nvPicPr>
          <p:cNvPr id="8" name="Picture 4" descr="Резултат слика за folklorne manifestacije sombor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3505200"/>
            <a:ext cx="2895600" cy="1447800"/>
          </a:xfrm>
          <a:prstGeom prst="rect">
            <a:avLst/>
          </a:prstGeom>
          <a:noFill/>
        </p:spPr>
      </p:pic>
      <p:pic>
        <p:nvPicPr>
          <p:cNvPr id="9" name="Picture 6" descr="Резултат слика за garni hotel andric sombo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4343400"/>
            <a:ext cx="3200400" cy="1828800"/>
          </a:xfrm>
          <a:prstGeom prst="rect">
            <a:avLst/>
          </a:prstGeom>
          <a:noFill/>
        </p:spPr>
      </p:pic>
      <p:pic>
        <p:nvPicPr>
          <p:cNvPr id="10" name="Picture 2" descr="Сродна слик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5181600"/>
            <a:ext cx="2548127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chemeClr val="tx1"/>
                </a:solidFill>
              </a:rPr>
              <a:t>ЗАКЉУЧАК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90600"/>
            <a:ext cx="8577072" cy="5257800"/>
          </a:xfrm>
        </p:spPr>
        <p:txBody>
          <a:bodyPr/>
          <a:lstStyle/>
          <a:p>
            <a:r>
              <a:rPr lang="sr-Cyrl-RS" dirty="0" smtClean="0"/>
              <a:t>На основу истраживања и података добијених из Туристичке организације града Сомбора, број туриста по појединим годинама (2013, 2015, 2017) изгледа следеће: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71600" y="2819400"/>
          <a:ext cx="6781799" cy="3657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5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0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469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 smtClean="0"/>
                        <a:t>Година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dirty="0" smtClean="0"/>
                        <a:t>домаћи доласци</a:t>
                      </a:r>
                    </a:p>
                    <a:p>
                      <a:pPr algn="ctr"/>
                      <a:r>
                        <a:rPr lang="sr-Cyrl-RS" sz="1200" dirty="0" smtClean="0"/>
                        <a:t>(у хиљадама)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dirty="0" smtClean="0"/>
                        <a:t>страни доласци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dirty="0" smtClean="0"/>
                        <a:t>Ноћења- домаћи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dirty="0" smtClean="0"/>
                        <a:t>Ноћења страни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634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2013.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4095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3298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9387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7331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634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2015.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6570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3268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10755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7602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634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2017.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8325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4010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10306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7724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609600"/>
            <a:ext cx="7848600" cy="5181600"/>
          </a:xfrm>
        </p:spPr>
        <p:txBody>
          <a:bodyPr>
            <a:normAutofit/>
          </a:bodyPr>
          <a:lstStyle/>
          <a:p>
            <a:pPr algn="l">
              <a:buFont typeface="Arial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На основу добијених резултата може се закључити да се број туриста који посете Сомбор из године у годину повећава (како домаћих, тако и страних туриста)</a:t>
            </a:r>
          </a:p>
          <a:p>
            <a:pPr algn="l">
              <a:buFont typeface="Arial" charset="0"/>
              <a:buChar char="•"/>
            </a:pPr>
            <a:endParaRPr lang="sr-Cyrl-RS" sz="2000" dirty="0" smtClean="0">
              <a:solidFill>
                <a:schemeClr val="tx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* Туристи који посећују град сомбор су из следећих земаља континената): Хрватска, словенија, мађарска, румунија, грчка, италија, северна америка, азија.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4191000"/>
            <a:ext cx="3810000" cy="230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0107" y="3962400"/>
            <a:ext cx="238941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495800"/>
            <a:ext cx="230798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47800" y="2667000"/>
            <a:ext cx="6400800" cy="2209800"/>
          </a:xfrm>
        </p:spPr>
        <p:txBody>
          <a:bodyPr>
            <a:normAutofit/>
          </a:bodyPr>
          <a:lstStyle/>
          <a:p>
            <a:r>
              <a:rPr lang="sr-Cyrl-RS" sz="4800" dirty="0" smtClean="0"/>
              <a:t>Хвала на пажњи!</a:t>
            </a:r>
            <a:endParaRPr lang="en-US" sz="4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28600"/>
            <a:ext cx="4032250" cy="227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267200"/>
            <a:ext cx="3810000" cy="214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572869">
            <a:off x="244871" y="403049"/>
            <a:ext cx="305822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57054">
            <a:off x="6640004" y="435400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5200"/>
            <a:ext cx="251299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4588" y="533401"/>
            <a:ext cx="223532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 smtClean="0"/>
              <a:t>Гографски положај Сомбора</a:t>
            </a:r>
            <a:endParaRPr lang="az-Cyrl-AZ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308848" cy="4873752"/>
          </a:xfrm>
          <a:solidFill>
            <a:schemeClr val="accent1"/>
          </a:solidFill>
        </p:spPr>
        <p:txBody>
          <a:bodyPr/>
          <a:lstStyle/>
          <a:p>
            <a:pPr algn="just">
              <a:buNone/>
            </a:pPr>
            <a:r>
              <a:rPr lang="az-Cyrl-AZ" sz="2000" dirty="0" smtClean="0"/>
              <a:t>*Со</a:t>
            </a:r>
            <a:r>
              <a:rPr lang="ru-RU" sz="2000" dirty="0" smtClean="0"/>
              <a:t>мбор се налази на крајњем северозападу Србије.</a:t>
            </a:r>
          </a:p>
          <a:p>
            <a:pPr algn="just">
              <a:buNone/>
            </a:pPr>
            <a:r>
              <a:rPr lang="ru-RU" sz="2000" dirty="0" smtClean="0"/>
              <a:t>*Град Сомбор се налази у северозападном делу Војводине, односно Србије. Сомбор и његов атар су на дну басена некадашњег Панонског мора, омеђени на карти Европе са 16°31' и 17°06'30" источне географске дужине и 46°34'15" и 46°03'20" северне географске ширине</a:t>
            </a:r>
            <a:endParaRPr lang="sr-Cyrl-CS" sz="2000" dirty="0"/>
          </a:p>
        </p:txBody>
      </p:sp>
      <p:pic>
        <p:nvPicPr>
          <p:cNvPr id="2052" name="Picture 4" descr="Резултат слика за politicka karta srbije somb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505200"/>
            <a:ext cx="2895600" cy="2936384"/>
          </a:xfrm>
          <a:prstGeom prst="rect">
            <a:avLst/>
          </a:prstGeom>
          <a:noFill/>
        </p:spPr>
      </p:pic>
      <p:pic>
        <p:nvPicPr>
          <p:cNvPr id="2054" name="Picture 6" descr="Резултат слика за sombor geografski poloza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505200"/>
            <a:ext cx="2286000" cy="29925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7800" y="64008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/>
              <a:t>Географски положај Сомбора у Бачкој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6400800"/>
            <a:ext cx="502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/>
              <a:t>Географски положај Сомбора у Србији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CS"/>
          </a:p>
        </p:txBody>
      </p:sp>
      <p:pic>
        <p:nvPicPr>
          <p:cNvPr id="4" name="Content Placeholder 3" descr="Zupanij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05200"/>
            <a:ext cx="9143999" cy="3352800"/>
          </a:xfrm>
        </p:spPr>
      </p:pic>
      <p:pic>
        <p:nvPicPr>
          <p:cNvPr id="1026" name="Picture 2" descr="Сродна сли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05000" y="30480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rgbClr val="C00000"/>
                </a:solidFill>
              </a:rPr>
              <a:t>Сомбор лети и зими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5562600" cy="5181600"/>
          </a:xfrm>
        </p:spPr>
        <p:txBody>
          <a:bodyPr/>
          <a:lstStyle/>
          <a:p>
            <a:pPr algn="l"/>
            <a:r>
              <a:rPr lang="sr-Cyrl-RS" u="sng" dirty="0" smtClean="0">
                <a:solidFill>
                  <a:srgbClr val="C00000"/>
                </a:solidFill>
              </a:rPr>
              <a:t>Рељеф: </a:t>
            </a:r>
          </a:p>
          <a:p>
            <a:pPr algn="l"/>
            <a:endParaRPr lang="sr-Cyrl-RS" dirty="0" smtClean="0"/>
          </a:p>
          <a:p>
            <a:pPr algn="just">
              <a:buFontTx/>
              <a:buChar char="-"/>
            </a:pPr>
            <a:r>
              <a:rPr lang="sr-Cyrl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Протеже се надморској висини између 90 и 100 метара</a:t>
            </a:r>
          </a:p>
          <a:p>
            <a:pPr algn="just">
              <a:buFontTx/>
              <a:buChar char="-"/>
            </a:pPr>
            <a:endParaRPr lang="sr-Cyrl-R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sr-Cyrl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Сомбор је смештен на дну Панонског мора, без истакнутих планинских масива.</a:t>
            </a:r>
          </a:p>
          <a:p>
            <a:pPr algn="just">
              <a:buFontTx/>
              <a:buChar char="-"/>
            </a:pPr>
            <a:endParaRPr lang="sr-Cyrl-R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r-Cyrl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Географски положај сомбора је погодан за туристичка кретања јер се налази на раскрсници путева- коридора 7 и 10.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sr-Cyrl-RS" sz="2800" dirty="0" smtClean="0"/>
              <a:t>Физичко- географске карактеристике у функици туристичке понуде града Сомбора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064895"/>
            <a:ext cx="2667000" cy="536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724400"/>
            <a:ext cx="2513013" cy="188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762524"/>
            <a:ext cx="2437860" cy="18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382000" cy="5105400"/>
          </a:xfrm>
        </p:spPr>
        <p:txBody>
          <a:bodyPr>
            <a:normAutofit/>
          </a:bodyPr>
          <a:lstStyle/>
          <a:p>
            <a:pPr algn="just"/>
            <a:r>
              <a:rPr lang="sr-Cyrl-RS" sz="2400" dirty="0" smtClean="0"/>
              <a:t>- </a:t>
            </a:r>
            <a:r>
              <a:rPr lang="sr-Cyrl-R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Сомбор има погодне климатске карактеристике  (умерено- континентални климат), без великих температурних колебања, без јаких и снажних ветрова, погодном осунчаношћу, нормалним ваздушним притиском, умереном облачношћу и др. што је веома погодно за туристичку понуду града сомбора</a:t>
            </a: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2020887" cy="6858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l"/>
            <a:r>
              <a:rPr lang="sr-Cyrl-RS" dirty="0" smtClean="0">
                <a:solidFill>
                  <a:schemeClr val="tx1"/>
                </a:solidFill>
              </a:rPr>
              <a:t>Клима:</a:t>
            </a:r>
            <a:r>
              <a:rPr lang="sr-Cyrl-RS" dirty="0" smtClean="0"/>
              <a:t> 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86200"/>
            <a:ext cx="7389813" cy="271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4498848" cy="533400"/>
          </a:xfrm>
        </p:spPr>
        <p:txBody>
          <a:bodyPr>
            <a:normAutofit/>
          </a:bodyPr>
          <a:lstStyle/>
          <a:p>
            <a:r>
              <a:rPr lang="sr-Cyrl-CS" sz="2400" u="sng" dirty="0" smtClean="0">
                <a:solidFill>
                  <a:schemeClr val="tx1"/>
                </a:solidFill>
              </a:rPr>
              <a:t>ХИДРОГРАФСКИ ОБЈЕКТИ</a:t>
            </a:r>
            <a:endParaRPr lang="sr-Cyrl-CS" sz="2400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pPr algn="just"/>
            <a:r>
              <a:rPr lang="az-Cyrl-AZ" b="1" dirty="0" smtClean="0"/>
              <a:t>У близини Сомбора не налази се нити један већи хидрографски објкат</a:t>
            </a:r>
          </a:p>
          <a:p>
            <a:pPr algn="just"/>
            <a:r>
              <a:rPr lang="az-Cyrl-AZ" b="1" dirty="0" smtClean="0"/>
              <a:t>Осим Великог</a:t>
            </a:r>
            <a:r>
              <a:rPr lang="en-US" b="1" dirty="0" smtClean="0"/>
              <a:t> </a:t>
            </a:r>
            <a:r>
              <a:rPr lang="ru-RU" b="1" dirty="0" smtClean="0"/>
              <a:t>бачког канала</a:t>
            </a:r>
            <a:r>
              <a:rPr lang="ru-RU" dirty="0" smtClean="0"/>
              <a:t>- дугачак је 118 км и део је система Дунав-Тиса-Дунав.</a:t>
            </a:r>
            <a:endParaRPr lang="en-US" dirty="0" smtClean="0"/>
          </a:p>
          <a:p>
            <a:endParaRPr lang="sr-Cyrl-CS" dirty="0"/>
          </a:p>
        </p:txBody>
      </p:sp>
      <p:pic>
        <p:nvPicPr>
          <p:cNvPr id="16386" name="Picture 2" descr="https://upload.wikimedia.org/wikipedia/commons/thumb/8/83/Veliki_Ba%C4%8Dki_Kanal_kod_Sombora.JPG/800px-Veliki_Ba%C4%8Dki_Kanal_kod_Sombo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4419600"/>
            <a:ext cx="3657600" cy="2057400"/>
          </a:xfrm>
          <a:prstGeom prst="rect">
            <a:avLst/>
          </a:prstGeom>
          <a:noFill/>
        </p:spPr>
      </p:pic>
      <p:pic>
        <p:nvPicPr>
          <p:cNvPr id="16388" name="Picture 4" descr="Резултат слика за veliki backi kanal somb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3328" y="3581400"/>
            <a:ext cx="2633472" cy="1371600"/>
          </a:xfrm>
          <a:prstGeom prst="rect">
            <a:avLst/>
          </a:prstGeom>
          <a:noFill/>
        </p:spPr>
      </p:pic>
      <p:pic>
        <p:nvPicPr>
          <p:cNvPr id="16390" name="Picture 6" descr="Сродна сли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81400"/>
            <a:ext cx="3962401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28600"/>
            <a:ext cx="8503920" cy="5870448"/>
          </a:xfrm>
        </p:spPr>
        <p:txBody>
          <a:bodyPr>
            <a:normAutofit/>
          </a:bodyPr>
          <a:lstStyle/>
          <a:p>
            <a:r>
              <a:rPr lang="az-Cyrl-AZ" sz="2000" dirty="0" smtClean="0"/>
              <a:t>Лађица</a:t>
            </a:r>
            <a:r>
              <a:rPr lang="en-US" sz="2000" dirty="0" smtClean="0"/>
              <a:t> </a:t>
            </a:r>
            <a:r>
              <a:rPr lang="ru-RU" sz="2000" dirty="0" smtClean="0"/>
              <a:t>Татјана омогућава туристима-  пловидбу Великим бачким каналом, нарочито од Сомбора до Бачког Моноштора или Бездана. Разгледање велелепног биљног и животињског света (рогоз, трска, шевар, љутић, јасен, тополе, врбе, чапље, детлићи, ракови, барске шкољке, роде и др. ).</a:t>
            </a:r>
          </a:p>
          <a:p>
            <a:r>
              <a:rPr lang="ru-RU" sz="2000" dirty="0" smtClean="0"/>
              <a:t>Вожња кајаком и мањим чамцима</a:t>
            </a:r>
          </a:p>
          <a:p>
            <a:r>
              <a:rPr lang="ru-RU" sz="2000" dirty="0" smtClean="0"/>
              <a:t>Уз канал налазе се ресторани који нуде изузетну гастрономску понуду (Рибља чарда «Андрић», «Де Сол»)</a:t>
            </a:r>
            <a:endParaRPr lang="sr-Cyrl-CS" sz="2000" dirty="0"/>
          </a:p>
        </p:txBody>
      </p:sp>
      <p:pic>
        <p:nvPicPr>
          <p:cNvPr id="17410" name="Picture 2" descr="http://www.ladjicatatjana.in.rs/images/galerija/evonasstizemo/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19400"/>
            <a:ext cx="3352800" cy="2095499"/>
          </a:xfrm>
          <a:prstGeom prst="rect">
            <a:avLst/>
          </a:prstGeom>
          <a:noFill/>
        </p:spPr>
      </p:pic>
      <p:pic>
        <p:nvPicPr>
          <p:cNvPr id="17412" name="Picture 4" descr="http://www.ladjicatatjana.in.rs/images/galerija/evonasstizemo/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895599"/>
            <a:ext cx="3124200" cy="1952625"/>
          </a:xfrm>
          <a:prstGeom prst="rect">
            <a:avLst/>
          </a:prstGeom>
          <a:noFill/>
        </p:spPr>
      </p:pic>
      <p:pic>
        <p:nvPicPr>
          <p:cNvPr id="17414" name="Picture 6" descr="DSC032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4495800"/>
            <a:ext cx="1524000" cy="1524001"/>
          </a:xfrm>
          <a:prstGeom prst="rect">
            <a:avLst/>
          </a:prstGeom>
          <a:noFill/>
        </p:spPr>
      </p:pic>
      <p:pic>
        <p:nvPicPr>
          <p:cNvPr id="17416" name="Picture 8" descr="DSC034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5029200"/>
            <a:ext cx="1524000" cy="1524001"/>
          </a:xfrm>
          <a:prstGeom prst="rect">
            <a:avLst/>
          </a:prstGeom>
          <a:noFill/>
        </p:spPr>
      </p:pic>
      <p:pic>
        <p:nvPicPr>
          <p:cNvPr id="17418" name="Picture 10" descr="DSC0328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4419600"/>
            <a:ext cx="1524000" cy="152400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2895600"/>
            <a:ext cx="2562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44958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5029200"/>
            <a:ext cx="193049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685800"/>
          </a:xfrm>
        </p:spPr>
        <p:txBody>
          <a:bodyPr>
            <a:normAutofit/>
          </a:bodyPr>
          <a:lstStyle/>
          <a:p>
            <a:r>
              <a:rPr lang="sr-Cyrl-CS" dirty="0" smtClean="0">
                <a:solidFill>
                  <a:schemeClr val="tx1"/>
                </a:solidFill>
              </a:rPr>
              <a:t>СОМБОР ГРАД ЗЕЛЕНИЛА</a:t>
            </a:r>
            <a:endParaRPr lang="sr-Cyrl-CS" dirty="0">
              <a:solidFill>
                <a:schemeClr val="tx1"/>
              </a:solidFill>
            </a:endParaRPr>
          </a:p>
        </p:txBody>
      </p:sp>
      <p:pic>
        <p:nvPicPr>
          <p:cNvPr id="21506" name="Picture 2" descr="Резултат слика за sombor grad zeleni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38200"/>
            <a:ext cx="3124200" cy="1440061"/>
          </a:xfrm>
          <a:prstGeom prst="rect">
            <a:avLst/>
          </a:prstGeom>
          <a:noFill/>
        </p:spPr>
      </p:pic>
      <p:pic>
        <p:nvPicPr>
          <p:cNvPr id="21508" name="Picture 4" descr="Сродна сли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438400"/>
            <a:ext cx="3290455" cy="1524000"/>
          </a:xfrm>
          <a:prstGeom prst="rect">
            <a:avLst/>
          </a:prstGeom>
          <a:noFill/>
        </p:spPr>
      </p:pic>
      <p:pic>
        <p:nvPicPr>
          <p:cNvPr id="6" name="Picture 12" descr="Резултат слика за sombor grad zeleni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838200"/>
            <a:ext cx="3048000" cy="1426723"/>
          </a:xfrm>
          <a:prstGeom prst="rect">
            <a:avLst/>
          </a:prstGeom>
          <a:noFill/>
        </p:spPr>
      </p:pic>
      <p:pic>
        <p:nvPicPr>
          <p:cNvPr id="21510" name="Picture 6" descr="Сродна слик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048000"/>
            <a:ext cx="3429000" cy="1588168"/>
          </a:xfrm>
          <a:prstGeom prst="rect">
            <a:avLst/>
          </a:prstGeom>
          <a:noFill/>
        </p:spPr>
      </p:pic>
      <p:pic>
        <p:nvPicPr>
          <p:cNvPr id="21514" name="Picture 10" descr="Резултат слика за sombor grad zelenil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4800600"/>
            <a:ext cx="3124200" cy="1505149"/>
          </a:xfrm>
          <a:prstGeom prst="rect">
            <a:avLst/>
          </a:prstGeom>
          <a:noFill/>
        </p:spPr>
      </p:pic>
      <p:pic>
        <p:nvPicPr>
          <p:cNvPr id="10" name="Picture 8" descr="Резултат слика за sombor grad zelenil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334000" y="4495800"/>
            <a:ext cx="3366052" cy="164721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2514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- Богати дрвореди (нуде хладовину)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>
                <a:solidFill>
                  <a:schemeClr val="tx1"/>
                </a:solidFill>
              </a:rPr>
              <a:t>ЖУПАНИЈА</a:t>
            </a:r>
            <a:endParaRPr lang="sr-Cyrl-C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sr-Cyrl-C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Са својом чувеном сликом “Битка код Сенте”</a:t>
            </a:r>
            <a:endParaRPr lang="sr-Cyrl-C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https://lh3.googleusercontent.com/YWTzIqAUp6O-8JFx2rGB0db-lPkfA0OWVNva01X0USJRg3X3IJXtjh8n-zO21WvUJ11xABAf0kVcHjSXneV2vOifw7O-TZu60x-2AzQzOEn0nZqsir31iP6JONkiETqz7SPjYOCVDeqN6zm0td-XMJrTgVq7xYI2YVtofxfcOuDiO94CCWA2iOZSLvVZyeYTslh-zygakt99n7lfndeIFaOAj8pzpQ8tmmXuyKpZK0L0NUKAL719QY_NcITUWRSZqWXT1Tjd0i4AMdeeqLbEadHkTiT3zj-xiiOlPp0nuJDBHCqvlRbyKwLgMnTrUYxVqNOq-XO5H0ncobQmCB2eDxcu1KESQEADBJh4mYknhBOZ_LE9FQIzoSMMFB4KI19KKtHGN5o7qy9ebdeXts00HXPHSZBIUFdjyAwU4rejHKtvN5GpAOOnDB3UtN_9LlZeXne2W7J2kio7CtQTcbnxw769NEaTpJCq9izXjCui33mrkJByduOxe_YL8Q0L_uKE7RQfNUCTozTq_QYBL9d1J0SH2-X9RnVc5mVvDMFaKM7zSqTQYzPgD-jSvCQiC4EvVriUi79mg6Vyfl-sivwUz-zb6RTZwEv1BnbNgGfK8fVdKmrqF32iKs50wpcZwSYnGK7Rs_uZDGK4S66IQyKJvnDo=w774-h580-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057400"/>
            <a:ext cx="4038600" cy="2362200"/>
          </a:xfrm>
          <a:prstGeom prst="rect">
            <a:avLst/>
          </a:prstGeom>
          <a:noFill/>
        </p:spPr>
      </p:pic>
      <p:pic>
        <p:nvPicPr>
          <p:cNvPr id="25604" name="Picture 4" descr="Сродна сли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91000"/>
            <a:ext cx="3914775" cy="2362200"/>
          </a:xfrm>
          <a:prstGeom prst="rect">
            <a:avLst/>
          </a:prstGeom>
          <a:noFill/>
        </p:spPr>
      </p:pic>
      <p:pic>
        <p:nvPicPr>
          <p:cNvPr id="25606" name="Picture 6" descr="https://lh3.googleusercontent.com/riOqUcdi2LyDQUYsQMDTX1SWc8R95dMI0zOPvXYUMcEeaTNqyuSs8eTDotGWAUgIxFnCsfWpTWTmLPlyNP5p2lWEurmUQ1a2tEzm7mnwcHrg9m0bGmIg91ko7h-HVBYalZtW9BoGUGl3OrHDEPAM4-i1WF39JmXra7ncDCg57c9Z3BytxHD8I6ii1tkZznpX6KJnBoptSqFz2gkjwauFXqr8RwRvYW3FOrivREkMlXYhM-EZRkwVy79M8yGqa5BPUJBorLIcN30yj5aQqKQXkoIFcYYjob-tSoOkBe_xfuioTkUgl2zM1Z1amjBwKX2G3qkbgRWeTwYnXUkZ_s7Q130e5gWkgpwhuvGh-OWry4UbLb5qwPsEuHoYx3O8BGsLHCyQa9GbdDXf9Ele5mcFWGWKDZCsoOehXM1P9OqXkl3LRc0OMTB3DmFDLPXaRVBZnuNMiKd1fpXSXamVxqQuhNAWI3N9fZnl0pWgYrYdXALWfKodZlYL4syuGHs1up2K1O8XsKzNZ8Jxfohu3Xna1-EKQ34rSVnruDKdMXHZ9wHeuvHrflAPOyA0P-4o6HSE3rYTQ-30eD5WEGwjZfNyYoKEmokEPlgthbLyfuIfgFgq7-JsEdnqXu8WSbGZ-eDsPVEeQzaYPCZ-pu9wqtmxo_7O=w838-h580-n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176346"/>
            <a:ext cx="4114800" cy="24530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811</TotalTime>
  <Words>503</Words>
  <Application>Microsoft Office PowerPoint</Application>
  <PresentationFormat>On-screen Show (4:3)</PresentationFormat>
  <Paragraphs>84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Times New Roman</vt:lpstr>
      <vt:lpstr>Wingdings</vt:lpstr>
      <vt:lpstr>Wingdings 2</vt:lpstr>
      <vt:lpstr>Civic</vt:lpstr>
      <vt:lpstr>Гимназија “Вељко Петровић”  ТУРИСТИЧКА ПОНУДА ГРАДА СОМБОРА</vt:lpstr>
      <vt:lpstr>Гографски положај Сомбора</vt:lpstr>
      <vt:lpstr>PowerPoint Presentation</vt:lpstr>
      <vt:lpstr>Физичко- географске карактеристике у функици туристичке понуде града Сомбора</vt:lpstr>
      <vt:lpstr>Клима: </vt:lpstr>
      <vt:lpstr>ХИДРОГРАФСКИ ОБЈЕКТИ</vt:lpstr>
      <vt:lpstr>PowerPoint Presentation</vt:lpstr>
      <vt:lpstr>СОМБОР ГРАД ЗЕЛЕНИЛА</vt:lpstr>
      <vt:lpstr>ЖУПАНИЈА</vt:lpstr>
      <vt:lpstr>МУЗЕЈ- Стална поставка (етнографски део, галерија Савремене уметности)</vt:lpstr>
      <vt:lpstr>ГАЛЕРИЈА "МИЛАН КОЊОВИЋ"</vt:lpstr>
      <vt:lpstr>PowerPoint Presentation</vt:lpstr>
      <vt:lpstr>ВЕРСКИ ОБЈЕКТИ</vt:lpstr>
      <vt:lpstr>СУВЕНИРИ</vt:lpstr>
      <vt:lpstr>ЗАКЉУЧАК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TURISTICKA PONUDA GRADA SOMBORA</dc:title>
  <dc:creator>sinisa</dc:creator>
  <cp:lastModifiedBy>Dušan Lukić</cp:lastModifiedBy>
  <cp:revision>13</cp:revision>
  <dcterms:created xsi:type="dcterms:W3CDTF">2018-12-15T15:18:59Z</dcterms:created>
  <dcterms:modified xsi:type="dcterms:W3CDTF">2019-06-12T17:18:00Z</dcterms:modified>
</cp:coreProperties>
</file>