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4" r:id="rId1"/>
  </p:sldMasterIdLst>
  <p:sldIdLst>
    <p:sldId id="256" r:id="rId2"/>
    <p:sldId id="280" r:id="rId3"/>
    <p:sldId id="257" r:id="rId4"/>
    <p:sldId id="279" r:id="rId5"/>
    <p:sldId id="258" r:id="rId6"/>
    <p:sldId id="260" r:id="rId7"/>
    <p:sldId id="261" r:id="rId8"/>
    <p:sldId id="262" r:id="rId9"/>
    <p:sldId id="263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86" r:id="rId18"/>
    <p:sldId id="287" r:id="rId19"/>
    <p:sldId id="288" r:id="rId20"/>
    <p:sldId id="289" r:id="rId21"/>
    <p:sldId id="290" r:id="rId22"/>
    <p:sldId id="281" r:id="rId23"/>
    <p:sldId id="282" r:id="rId24"/>
    <p:sldId id="285" r:id="rId25"/>
    <p:sldId id="27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897CCD-6951-490D-B01D-812D0FE8E0FA}" v="3" dt="2019-04-05T18:44:12.6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3" autoAdjust="0"/>
    <p:restoredTop sz="94660"/>
  </p:normalViewPr>
  <p:slideViewPr>
    <p:cSldViewPr snapToGrid="0">
      <p:cViewPr varScale="1">
        <p:scale>
          <a:sx n="74" d="100"/>
          <a:sy n="74" d="100"/>
        </p:scale>
        <p:origin x="90" y="7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ugalj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SO2</c:v>
                </c:pt>
                <c:pt idx="1">
                  <c:v>Nox</c:v>
                </c:pt>
                <c:pt idx="2">
                  <c:v>Čađ</c:v>
                </c:pt>
                <c:pt idx="3">
                  <c:v>Živa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52</c:v>
                </c:pt>
                <c:pt idx="1">
                  <c:v>40</c:v>
                </c:pt>
                <c:pt idx="2">
                  <c:v>38</c:v>
                </c:pt>
                <c:pt idx="3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E5-4018-93B5-B34B1021489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drugi izori energije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SO2</c:v>
                </c:pt>
                <c:pt idx="1">
                  <c:v>Nox</c:v>
                </c:pt>
                <c:pt idx="2">
                  <c:v>Čađ</c:v>
                </c:pt>
                <c:pt idx="3">
                  <c:v>Živa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18</c:v>
                </c:pt>
                <c:pt idx="1">
                  <c:v>16</c:v>
                </c:pt>
                <c:pt idx="2">
                  <c:v>20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E5-4018-93B5-B34B1021489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gvođe i čelik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SO2</c:v>
                </c:pt>
                <c:pt idx="1">
                  <c:v>Nox</c:v>
                </c:pt>
                <c:pt idx="2">
                  <c:v>Čađ</c:v>
                </c:pt>
                <c:pt idx="3">
                  <c:v>Živa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14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E5-4018-93B5-B34B1021489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hemikalije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SO2</c:v>
                </c:pt>
                <c:pt idx="1">
                  <c:v>Nox</c:v>
                </c:pt>
                <c:pt idx="2">
                  <c:v>Čađ</c:v>
                </c:pt>
                <c:pt idx="3">
                  <c:v>Živa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FE5-4018-93B5-B34B1021489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nafta i gas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SO2</c:v>
                </c:pt>
                <c:pt idx="1">
                  <c:v>Nox</c:v>
                </c:pt>
                <c:pt idx="2">
                  <c:v>Čađ</c:v>
                </c:pt>
                <c:pt idx="3">
                  <c:v>Živa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9</c:v>
                </c:pt>
                <c:pt idx="1">
                  <c:v>7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FE5-4018-93B5-B34B1021489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cement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SO2</c:v>
                </c:pt>
                <c:pt idx="1">
                  <c:v>Nox</c:v>
                </c:pt>
                <c:pt idx="2">
                  <c:v>Čađ</c:v>
                </c:pt>
                <c:pt idx="3">
                  <c:v>Živa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3</c:v>
                </c:pt>
                <c:pt idx="1">
                  <c:v>9</c:v>
                </c:pt>
                <c:pt idx="2">
                  <c:v>2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FE5-4018-93B5-B34B1021489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ostalo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SO2</c:v>
                </c:pt>
                <c:pt idx="1">
                  <c:v>Nox</c:v>
                </c:pt>
                <c:pt idx="2">
                  <c:v>Čađ</c:v>
                </c:pt>
                <c:pt idx="3">
                  <c:v>Živa</c:v>
                </c:pt>
              </c:strCache>
            </c:strRef>
          </c:cat>
          <c:val>
            <c:numRef>
              <c:f>Sheet1!$H$2:$H$5</c:f>
              <c:numCache>
                <c:formatCode>General</c:formatCode>
                <c:ptCount val="4"/>
                <c:pt idx="0">
                  <c:v>10</c:v>
                </c:pt>
                <c:pt idx="1">
                  <c:v>18</c:v>
                </c:pt>
                <c:pt idx="2">
                  <c:v>17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E5-4018-93B5-B34B102148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47230432"/>
        <c:axId val="547231520"/>
      </c:barChart>
      <c:catAx>
        <c:axId val="54723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31520"/>
        <c:crosses val="autoZero"/>
        <c:auto val="1"/>
        <c:lblAlgn val="ctr"/>
        <c:lblOffset val="100"/>
        <c:noMultiLvlLbl val="0"/>
      </c:catAx>
      <c:valAx>
        <c:axId val="54723152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3043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28" b="1" i="0" u="none" strike="noStrike" kern="1200" spc="100" baseline="0">
                <a:solidFill>
                  <a:prstClr val="white">
                    <a:lumMod val="9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800" b="1" dirty="0" err="1" smtClean="0">
                <a:effectLst/>
              </a:rPr>
              <a:t>Rezerve</a:t>
            </a:r>
            <a:r>
              <a:rPr lang="en-US" sz="1800" b="1" dirty="0" smtClean="0">
                <a:effectLst/>
              </a:rPr>
              <a:t> </a:t>
            </a:r>
            <a:r>
              <a:rPr lang="en-US" sz="1800" b="1" dirty="0" err="1" smtClean="0">
                <a:effectLst/>
              </a:rPr>
              <a:t>uglja</a:t>
            </a:r>
            <a:r>
              <a:rPr lang="en-US" sz="1800" b="1" dirty="0" smtClean="0">
                <a:effectLst/>
              </a:rPr>
              <a:t> </a:t>
            </a:r>
            <a:r>
              <a:rPr lang="en-US" sz="1800" b="1" dirty="0" err="1" smtClean="0">
                <a:effectLst/>
              </a:rPr>
              <a:t>po</a:t>
            </a:r>
            <a:r>
              <a:rPr lang="en-US" sz="1800" b="1" dirty="0" smtClean="0">
                <a:effectLst/>
              </a:rPr>
              <a:t> </a:t>
            </a:r>
            <a:r>
              <a:rPr lang="en-US" sz="1800" b="1" dirty="0" err="1" smtClean="0">
                <a:effectLst/>
              </a:rPr>
              <a:t>kontinentima</a:t>
            </a:r>
            <a:endParaRPr lang="en-US" dirty="0" smtClean="0"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28" b="1" i="0" u="none" strike="noStrike" kern="1200" spc="100" baseline="0">
                <a:solidFill>
                  <a:prstClr val="white">
                    <a:lumMod val="9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Sheet1!$A$2:$A$7</c:f>
              <c:strCache>
                <c:ptCount val="6"/>
                <c:pt idx="0">
                  <c:v>Azija i Pacifik</c:v>
                </c:pt>
                <c:pt idx="1">
                  <c:v>Afrika i Bliski istok</c:v>
                </c:pt>
                <c:pt idx="2">
                  <c:v>Rusija</c:v>
                </c:pt>
                <c:pt idx="3">
                  <c:v>Evropa</c:v>
                </c:pt>
                <c:pt idx="4">
                  <c:v>Sr. i Južna Amerika</c:v>
                </c:pt>
                <c:pt idx="5">
                  <c:v>Severna Amerka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290000</c:v>
                </c:pt>
                <c:pt idx="1">
                  <c:v>70000</c:v>
                </c:pt>
                <c:pt idx="2">
                  <c:v>230000</c:v>
                </c:pt>
                <c:pt idx="3">
                  <c:v>130000</c:v>
                </c:pt>
                <c:pt idx="4">
                  <c:v>30000</c:v>
                </c:pt>
                <c:pt idx="5">
                  <c:v>260000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71-4517-902A-D003FBBD7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547232608"/>
        <c:axId val="547233696"/>
      </c:barChart>
      <c:catAx>
        <c:axId val="547232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33696"/>
        <c:crosses val="autoZero"/>
        <c:auto val="1"/>
        <c:lblAlgn val="ctr"/>
        <c:lblOffset val="100"/>
        <c:noMultiLvlLbl val="0"/>
      </c:catAx>
      <c:valAx>
        <c:axId val="547233696"/>
        <c:scaling>
          <c:orientation val="minMax"/>
          <c:max val="300000"/>
          <c:min val="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232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1C3-4BCB-ABC9-69EDDE51B3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1C3-4BCB-ABC9-69EDDE51B3C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1C3-4BCB-ABC9-69EDDE51B3C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1C3-4BCB-ABC9-69EDDE51B3C9}"/>
              </c:ext>
            </c:extLst>
          </c:dPt>
          <c:dLbls>
            <c:dLbl>
              <c:idx val="0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21C3-4BCB-ABC9-69EDDE51B3C9}"/>
                </c:ext>
              </c:extLst>
            </c:dLbl>
            <c:dLbl>
              <c:idx val="3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21C3-4BCB-ABC9-69EDDE51B3C9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na struju</c:v>
                </c:pt>
                <c:pt idx="1">
                  <c:v>na drva i ugalj</c:v>
                </c:pt>
                <c:pt idx="2">
                  <c:v>na gas</c:v>
                </c:pt>
                <c:pt idx="3">
                  <c:v>solarna energija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50</c:v>
                </c:pt>
                <c:pt idx="2">
                  <c:v>18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1C3-4BCB-ABC9-69EDDE51B3C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811651260983697"/>
          <c:y val="0.23056093670268279"/>
          <c:w val="0.19067575792156419"/>
          <c:h val="0.4492805983031343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D27-4B32-85EC-E9C146962F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D27-4B32-85EC-E9C146962F0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D27-4B32-85EC-E9C146962F0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D27-4B32-85EC-E9C146962F0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na struju</c:v>
                </c:pt>
                <c:pt idx="1">
                  <c:v>na drva i ugalj</c:v>
                </c:pt>
                <c:pt idx="2">
                  <c:v>na gas</c:v>
                </c:pt>
                <c:pt idx="3">
                  <c:v>solarna energija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20</c:v>
                </c:pt>
                <c:pt idx="2">
                  <c:v>40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D27-4B32-85EC-E9C146962F0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415515995283216"/>
          <c:y val="0.34239215615978347"/>
          <c:w val="0.18463711057856899"/>
          <c:h val="0.4081889294741065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6E5-4B18-B984-1D945F1E022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6E5-4B18-B984-1D945F1E0228}"/>
              </c:ext>
            </c:extLst>
          </c:dPt>
          <c:dLbls>
            <c:dLbl>
              <c:idx val="0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6E5-4B18-B984-1D945F1E0228}"/>
                </c:ext>
              </c:extLst>
            </c:dLbl>
            <c:dLbl>
              <c:idx val="1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6E5-4B18-B984-1D945F1E0228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DA</c:v>
                </c:pt>
                <c:pt idx="1">
                  <c:v>NE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E5-4B18-B984-1D945F1E022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333437939822743"/>
          <c:y val="0.34958350741771843"/>
          <c:w val="0.14545789113317356"/>
          <c:h val="0.2945723821040792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257-4D51-A2CB-1E281559EF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257-4D51-A2CB-1E281559EF32}"/>
              </c:ext>
            </c:extLst>
          </c:dPt>
          <c:dLbls>
            <c:dLbl>
              <c:idx val="0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E257-4D51-A2CB-1E281559EF32}"/>
                </c:ext>
              </c:extLst>
            </c:dLbl>
            <c:dLbl>
              <c:idx val="1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E257-4D51-A2CB-1E281559EF32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suplje, manje šteti okolini</c:v>
                </c:pt>
                <c:pt idx="1">
                  <c:v>jeftinije, više šteti okolini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57-4D51-A2CB-1E281559EF3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789294001293317"/>
          <c:y val="0.32432813563223106"/>
          <c:w val="0.23486068317547262"/>
          <c:h val="0.2323172307910935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319-4311-ADEE-D8E774168E2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319-4311-ADEE-D8E774168E2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319-4311-ADEE-D8E774168E23}"/>
              </c:ext>
            </c:extLst>
          </c:dPt>
          <c:dLbls>
            <c:dLbl>
              <c:idx val="0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319-4311-ADEE-D8E774168E23}"/>
                </c:ext>
              </c:extLst>
            </c:dLbl>
            <c:dLbl>
              <c:idx val="1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D319-4311-ADEE-D8E774168E23}"/>
                </c:ext>
              </c:extLst>
            </c:dLbl>
            <c:dLbl>
              <c:idx val="2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D319-4311-ADEE-D8E774168E2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na struju</c:v>
                </c:pt>
                <c:pt idx="1">
                  <c:v>na drva i ugalj</c:v>
                </c:pt>
                <c:pt idx="2">
                  <c:v>na gas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15</c:v>
                </c:pt>
                <c:pt idx="1">
                  <c:v>80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319-4311-ADEE-D8E774168E2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35875271025904"/>
          <c:y val="0.29833221512749675"/>
          <c:w val="0.19916609608581537"/>
          <c:h val="0.3223400519221660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F0C245-530A-4A96-AEC6-CA9DB26EFF0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330210D-B9D7-4EA0-9837-0A3F82C0C784}">
      <dgm:prSet/>
      <dgm:spPr/>
      <dgm:t>
        <a:bodyPr/>
        <a:lstStyle/>
        <a:p>
          <a:r>
            <a:rPr lang="en-US"/>
            <a:t>1. Kada je energana izgrađena I koliko je trajala njena izgradnja?</a:t>
          </a:r>
        </a:p>
      </dgm:t>
    </dgm:pt>
    <dgm:pt modelId="{7CCA4C86-1812-4613-8A08-EC9A9B16F663}" type="parTrans" cxnId="{4E933C7D-F6F7-4CB2-9898-BF94448A26B1}">
      <dgm:prSet/>
      <dgm:spPr/>
      <dgm:t>
        <a:bodyPr/>
        <a:lstStyle/>
        <a:p>
          <a:endParaRPr lang="en-US"/>
        </a:p>
      </dgm:t>
    </dgm:pt>
    <dgm:pt modelId="{7CCC8F30-5278-4AD0-93BD-E4971A09DA0E}" type="sibTrans" cxnId="{4E933C7D-F6F7-4CB2-9898-BF94448A26B1}">
      <dgm:prSet/>
      <dgm:spPr/>
      <dgm:t>
        <a:bodyPr/>
        <a:lstStyle/>
        <a:p>
          <a:endParaRPr lang="en-US"/>
        </a:p>
      </dgm:t>
    </dgm:pt>
    <dgm:pt modelId="{DEDAE818-7CB7-4DB1-90A6-285EC2560ADF}">
      <dgm:prSet/>
      <dgm:spPr/>
      <dgm:t>
        <a:bodyPr/>
        <a:lstStyle/>
        <a:p>
          <a:r>
            <a:rPr lang="en-US" dirty="0"/>
            <a:t>- </a:t>
          </a:r>
          <a:r>
            <a:rPr lang="en-US" dirty="0" smtClean="0"/>
            <a:t>2011</a:t>
          </a:r>
          <a:r>
            <a:rPr lang="sr-Latn-RS" dirty="0" smtClean="0"/>
            <a:t>.</a:t>
          </a:r>
          <a:r>
            <a:rPr lang="en-US" dirty="0" smtClean="0"/>
            <a:t> </a:t>
          </a:r>
          <a:r>
            <a:rPr lang="en-US" dirty="0" err="1"/>
            <a:t>gradnja</a:t>
          </a:r>
          <a:r>
            <a:rPr lang="en-US" dirty="0"/>
            <a:t> je </a:t>
          </a:r>
          <a:r>
            <a:rPr lang="en-US" dirty="0" err="1"/>
            <a:t>trajala</a:t>
          </a:r>
          <a:r>
            <a:rPr lang="en-US" dirty="0"/>
            <a:t> 6 </a:t>
          </a:r>
          <a:r>
            <a:rPr lang="en-US" dirty="0" err="1"/>
            <a:t>meseci</a:t>
          </a:r>
          <a:r>
            <a:rPr lang="en-US" dirty="0"/>
            <a:t>.</a:t>
          </a:r>
        </a:p>
      </dgm:t>
    </dgm:pt>
    <dgm:pt modelId="{3E5318FA-0746-4B6E-B615-90CC73C22035}" type="parTrans" cxnId="{53AA8C07-3E48-4FAE-84C5-6CB592E31566}">
      <dgm:prSet/>
      <dgm:spPr/>
      <dgm:t>
        <a:bodyPr/>
        <a:lstStyle/>
        <a:p>
          <a:endParaRPr lang="en-US"/>
        </a:p>
      </dgm:t>
    </dgm:pt>
    <dgm:pt modelId="{16A1AAF5-FC02-4D55-97F3-DA245F23AC90}" type="sibTrans" cxnId="{53AA8C07-3E48-4FAE-84C5-6CB592E31566}">
      <dgm:prSet/>
      <dgm:spPr/>
      <dgm:t>
        <a:bodyPr/>
        <a:lstStyle/>
        <a:p>
          <a:endParaRPr lang="en-US"/>
        </a:p>
      </dgm:t>
    </dgm:pt>
    <dgm:pt modelId="{B025E800-5072-4A1D-ABAA-D360A5380EF2}">
      <dgm:prSet/>
      <dgm:spPr/>
      <dgm:t>
        <a:bodyPr/>
        <a:lstStyle/>
        <a:p>
          <a:r>
            <a:rPr lang="en-US"/>
            <a:t>2. Koliko je koštala izgradnja energane?</a:t>
          </a:r>
        </a:p>
      </dgm:t>
    </dgm:pt>
    <dgm:pt modelId="{7AEEF14B-EECD-4352-9C4F-FAE17BC3FE07}" type="parTrans" cxnId="{31EDE06F-BE37-44DD-ADE2-3576EFA5AB93}">
      <dgm:prSet/>
      <dgm:spPr/>
      <dgm:t>
        <a:bodyPr/>
        <a:lstStyle/>
        <a:p>
          <a:endParaRPr lang="en-US"/>
        </a:p>
      </dgm:t>
    </dgm:pt>
    <dgm:pt modelId="{69DFB357-339F-4136-A41B-F685F2266901}" type="sibTrans" cxnId="{31EDE06F-BE37-44DD-ADE2-3576EFA5AB93}">
      <dgm:prSet/>
      <dgm:spPr/>
      <dgm:t>
        <a:bodyPr/>
        <a:lstStyle/>
        <a:p>
          <a:endParaRPr lang="en-US"/>
        </a:p>
      </dgm:t>
    </dgm:pt>
    <dgm:pt modelId="{C6D6DE1F-DC5F-404C-9A85-3614A93927B4}">
      <dgm:prSet/>
      <dgm:spPr/>
      <dgm:t>
        <a:bodyPr/>
        <a:lstStyle/>
        <a:p>
          <a:r>
            <a:rPr lang="en-US"/>
            <a:t>- 4 miliona evra.</a:t>
          </a:r>
        </a:p>
      </dgm:t>
    </dgm:pt>
    <dgm:pt modelId="{18BB5087-A1F0-4E75-97E6-FFF139307C60}" type="parTrans" cxnId="{E4E7ECB5-0C2E-4EE5-9FE3-D33FB251FF66}">
      <dgm:prSet/>
      <dgm:spPr/>
      <dgm:t>
        <a:bodyPr/>
        <a:lstStyle/>
        <a:p>
          <a:endParaRPr lang="en-US"/>
        </a:p>
      </dgm:t>
    </dgm:pt>
    <dgm:pt modelId="{65D3CBF1-4021-471F-8E38-F409B565CCF0}" type="sibTrans" cxnId="{E4E7ECB5-0C2E-4EE5-9FE3-D33FB251FF66}">
      <dgm:prSet/>
      <dgm:spPr/>
      <dgm:t>
        <a:bodyPr/>
        <a:lstStyle/>
        <a:p>
          <a:endParaRPr lang="en-US"/>
        </a:p>
      </dgm:t>
    </dgm:pt>
    <dgm:pt modelId="{65CA5D12-366C-448D-B834-B67346D41E5A}">
      <dgm:prSet/>
      <dgm:spPr/>
      <dgm:t>
        <a:bodyPr/>
        <a:lstStyle/>
        <a:p>
          <a:r>
            <a:rPr lang="en-US"/>
            <a:t>3. Koliko imate zaposlenih radnika?</a:t>
          </a:r>
        </a:p>
      </dgm:t>
    </dgm:pt>
    <dgm:pt modelId="{F149ECA1-0BF1-44E7-9CF2-4CA4436951F7}" type="parTrans" cxnId="{2CA5508B-5807-41FB-95F1-A7CC485B653B}">
      <dgm:prSet/>
      <dgm:spPr/>
      <dgm:t>
        <a:bodyPr/>
        <a:lstStyle/>
        <a:p>
          <a:endParaRPr lang="en-US"/>
        </a:p>
      </dgm:t>
    </dgm:pt>
    <dgm:pt modelId="{C082FAC7-0615-43EB-8D22-6E1DB97876B9}" type="sibTrans" cxnId="{2CA5508B-5807-41FB-95F1-A7CC485B653B}">
      <dgm:prSet/>
      <dgm:spPr/>
      <dgm:t>
        <a:bodyPr/>
        <a:lstStyle/>
        <a:p>
          <a:endParaRPr lang="en-US"/>
        </a:p>
      </dgm:t>
    </dgm:pt>
    <dgm:pt modelId="{8B10B65B-6943-4FD7-A3A9-ACE4DFF21211}">
      <dgm:prSet/>
      <dgm:spPr/>
      <dgm:t>
        <a:bodyPr/>
        <a:lstStyle/>
        <a:p>
          <a:r>
            <a:rPr lang="en-US"/>
            <a:t>- 40 radnika.</a:t>
          </a:r>
        </a:p>
      </dgm:t>
    </dgm:pt>
    <dgm:pt modelId="{CB81C815-8D51-4FCD-AA91-018E5DF0FCC9}" type="parTrans" cxnId="{812C54B2-BA75-4533-A991-0096FBB768F4}">
      <dgm:prSet/>
      <dgm:spPr/>
      <dgm:t>
        <a:bodyPr/>
        <a:lstStyle/>
        <a:p>
          <a:endParaRPr lang="en-US"/>
        </a:p>
      </dgm:t>
    </dgm:pt>
    <dgm:pt modelId="{1E096EB6-B7A3-4046-9363-1B8294E60801}" type="sibTrans" cxnId="{812C54B2-BA75-4533-A991-0096FBB768F4}">
      <dgm:prSet/>
      <dgm:spPr/>
      <dgm:t>
        <a:bodyPr/>
        <a:lstStyle/>
        <a:p>
          <a:endParaRPr lang="en-US"/>
        </a:p>
      </dgm:t>
    </dgm:pt>
    <dgm:pt modelId="{2C6693DE-1B42-4512-8CAF-34FD94A2D969}">
      <dgm:prSet/>
      <dgm:spPr/>
      <dgm:t>
        <a:bodyPr/>
        <a:lstStyle/>
        <a:p>
          <a:r>
            <a:rPr lang="en-US"/>
            <a:t>4. Koliko je domaćinstava priključeno na energanu?</a:t>
          </a:r>
        </a:p>
      </dgm:t>
    </dgm:pt>
    <dgm:pt modelId="{0DCB62B8-2BC1-42A5-9E0D-181585DA90C4}" type="parTrans" cxnId="{259F1FA0-41AD-4AC3-BFCE-0298AB41BB75}">
      <dgm:prSet/>
      <dgm:spPr/>
      <dgm:t>
        <a:bodyPr/>
        <a:lstStyle/>
        <a:p>
          <a:endParaRPr lang="en-US"/>
        </a:p>
      </dgm:t>
    </dgm:pt>
    <dgm:pt modelId="{A4D5DD4B-604C-4233-AA03-714608CB3E01}" type="sibTrans" cxnId="{259F1FA0-41AD-4AC3-BFCE-0298AB41BB75}">
      <dgm:prSet/>
      <dgm:spPr/>
      <dgm:t>
        <a:bodyPr/>
        <a:lstStyle/>
        <a:p>
          <a:endParaRPr lang="en-US"/>
        </a:p>
      </dgm:t>
    </dgm:pt>
    <dgm:pt modelId="{5756CED1-0248-41A6-AE79-C550BD99DAB6}">
      <dgm:prSet/>
      <dgm:spPr/>
      <dgm:t>
        <a:bodyPr/>
        <a:lstStyle/>
        <a:p>
          <a:r>
            <a:rPr lang="en-US"/>
            <a:t>- 4000 domaćinstava.</a:t>
          </a:r>
        </a:p>
      </dgm:t>
    </dgm:pt>
    <dgm:pt modelId="{D94A37F8-C500-4E9B-B7F3-B7C51611252B}" type="parTrans" cxnId="{ED91AF10-4A47-4CA3-8E6E-A448EEDBBD56}">
      <dgm:prSet/>
      <dgm:spPr/>
      <dgm:t>
        <a:bodyPr/>
        <a:lstStyle/>
        <a:p>
          <a:endParaRPr lang="en-US"/>
        </a:p>
      </dgm:t>
    </dgm:pt>
    <dgm:pt modelId="{1834835A-6965-4F84-AF80-546EA2AC0421}" type="sibTrans" cxnId="{ED91AF10-4A47-4CA3-8E6E-A448EEDBBD56}">
      <dgm:prSet/>
      <dgm:spPr/>
      <dgm:t>
        <a:bodyPr/>
        <a:lstStyle/>
        <a:p>
          <a:endParaRPr lang="en-US"/>
        </a:p>
      </dgm:t>
    </dgm:pt>
    <dgm:pt modelId="{62213E78-752F-4FD5-9A7B-7B71F244FEC4}">
      <dgm:prSet/>
      <dgm:spPr/>
      <dgm:t>
        <a:bodyPr/>
        <a:lstStyle/>
        <a:p>
          <a:r>
            <a:rPr lang="en-US"/>
            <a:t>5. Koliki Vam je kapacitet?</a:t>
          </a:r>
        </a:p>
      </dgm:t>
    </dgm:pt>
    <dgm:pt modelId="{833FA2A6-082C-4E05-952B-FB0A50FC61F3}" type="parTrans" cxnId="{A8855B21-2FCE-4E44-A8D2-205F02E68A9A}">
      <dgm:prSet/>
      <dgm:spPr/>
      <dgm:t>
        <a:bodyPr/>
        <a:lstStyle/>
        <a:p>
          <a:endParaRPr lang="en-US"/>
        </a:p>
      </dgm:t>
    </dgm:pt>
    <dgm:pt modelId="{EC5164CD-3B53-4164-B1E5-CD4FE5482D06}" type="sibTrans" cxnId="{A8855B21-2FCE-4E44-A8D2-205F02E68A9A}">
      <dgm:prSet/>
      <dgm:spPr/>
      <dgm:t>
        <a:bodyPr/>
        <a:lstStyle/>
        <a:p>
          <a:endParaRPr lang="en-US"/>
        </a:p>
      </dgm:t>
    </dgm:pt>
    <dgm:pt modelId="{3D328C4A-C1B3-44A0-AD37-502967CC36F3}">
      <dgm:prSet/>
      <dgm:spPr/>
      <dgm:t>
        <a:bodyPr/>
        <a:lstStyle/>
        <a:p>
          <a:r>
            <a:rPr lang="en-US" dirty="0"/>
            <a:t>-30 </a:t>
          </a:r>
          <a:r>
            <a:rPr lang="en-US" dirty="0" err="1" smtClean="0"/>
            <a:t>megavata</a:t>
          </a:r>
          <a:endParaRPr lang="en-US" dirty="0"/>
        </a:p>
      </dgm:t>
    </dgm:pt>
    <dgm:pt modelId="{0AC7744A-1596-4B71-9DF9-E3301931D3CB}" type="parTrans" cxnId="{4F1D9C59-0986-4E88-A872-F3E04A64C07F}">
      <dgm:prSet/>
      <dgm:spPr/>
      <dgm:t>
        <a:bodyPr/>
        <a:lstStyle/>
        <a:p>
          <a:endParaRPr lang="en-US"/>
        </a:p>
      </dgm:t>
    </dgm:pt>
    <dgm:pt modelId="{A391CFB6-4AD1-4BBF-8FAB-4ED5B1D10EEC}" type="sibTrans" cxnId="{4F1D9C59-0986-4E88-A872-F3E04A64C07F}">
      <dgm:prSet/>
      <dgm:spPr/>
      <dgm:t>
        <a:bodyPr/>
        <a:lstStyle/>
        <a:p>
          <a:endParaRPr lang="en-US"/>
        </a:p>
      </dgm:t>
    </dgm:pt>
    <dgm:pt modelId="{BC491065-6EC8-4920-9EA5-7DC708E8F518}" type="pres">
      <dgm:prSet presAssocID="{67F0C245-530A-4A96-AEC6-CA9DB26EFF0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A2EA90-5C0C-4975-9B68-8C5CAF5BF24B}" type="pres">
      <dgm:prSet presAssocID="{1330210D-B9D7-4EA0-9837-0A3F82C0C784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F7001F-A526-4AD3-AC37-4F1EA6BA6C0F}" type="pres">
      <dgm:prSet presAssocID="{7CCC8F30-5278-4AD0-93BD-E4971A09DA0E}" presName="spacer" presStyleCnt="0"/>
      <dgm:spPr/>
    </dgm:pt>
    <dgm:pt modelId="{95722FED-54BB-4402-8444-572ED29CFA38}" type="pres">
      <dgm:prSet presAssocID="{DEDAE818-7CB7-4DB1-90A6-285EC2560ADF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136290-D37B-4997-A02B-C2FFB35B47F6}" type="pres">
      <dgm:prSet presAssocID="{16A1AAF5-FC02-4D55-97F3-DA245F23AC90}" presName="spacer" presStyleCnt="0"/>
      <dgm:spPr/>
    </dgm:pt>
    <dgm:pt modelId="{DA592ABC-83DD-48B9-87A5-33763701A2DA}" type="pres">
      <dgm:prSet presAssocID="{B025E800-5072-4A1D-ABAA-D360A5380EF2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93819E-7DB4-40FE-A55D-13AE3092F164}" type="pres">
      <dgm:prSet presAssocID="{69DFB357-339F-4136-A41B-F685F2266901}" presName="spacer" presStyleCnt="0"/>
      <dgm:spPr/>
    </dgm:pt>
    <dgm:pt modelId="{1D14E087-E829-464D-9A20-1F85CA37F88E}" type="pres">
      <dgm:prSet presAssocID="{C6D6DE1F-DC5F-404C-9A85-3614A93927B4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687D52-4295-4330-B28A-0576EB9C451F}" type="pres">
      <dgm:prSet presAssocID="{65D3CBF1-4021-471F-8E38-F409B565CCF0}" presName="spacer" presStyleCnt="0"/>
      <dgm:spPr/>
    </dgm:pt>
    <dgm:pt modelId="{015CA3CF-7DBD-44FF-8793-090E27313C5E}" type="pres">
      <dgm:prSet presAssocID="{65CA5D12-366C-448D-B834-B67346D41E5A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9918CA-0A4F-45BE-ACC0-D67662F571C9}" type="pres">
      <dgm:prSet presAssocID="{C082FAC7-0615-43EB-8D22-6E1DB97876B9}" presName="spacer" presStyleCnt="0"/>
      <dgm:spPr/>
    </dgm:pt>
    <dgm:pt modelId="{85660E72-9FCF-4D85-BF31-0FB4AC0EA78E}" type="pres">
      <dgm:prSet presAssocID="{8B10B65B-6943-4FD7-A3A9-ACE4DFF21211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21DE0A-1D09-46AF-9941-356252E8B757}" type="pres">
      <dgm:prSet presAssocID="{1E096EB6-B7A3-4046-9363-1B8294E60801}" presName="spacer" presStyleCnt="0"/>
      <dgm:spPr/>
    </dgm:pt>
    <dgm:pt modelId="{4F1DA829-9161-4F38-BE0C-AD60EFA4B646}" type="pres">
      <dgm:prSet presAssocID="{2C6693DE-1B42-4512-8CAF-34FD94A2D969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B4F36F-EBE9-41F2-8C22-47111591DA12}" type="pres">
      <dgm:prSet presAssocID="{A4D5DD4B-604C-4233-AA03-714608CB3E01}" presName="spacer" presStyleCnt="0"/>
      <dgm:spPr/>
    </dgm:pt>
    <dgm:pt modelId="{806C9F69-3E01-4969-8447-8CD9195D5330}" type="pres">
      <dgm:prSet presAssocID="{5756CED1-0248-41A6-AE79-C550BD99DAB6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381266-0C1A-4A9E-990F-97672FB60336}" type="pres">
      <dgm:prSet presAssocID="{1834835A-6965-4F84-AF80-546EA2AC0421}" presName="spacer" presStyleCnt="0"/>
      <dgm:spPr/>
    </dgm:pt>
    <dgm:pt modelId="{57603C3B-81B7-4449-BD42-032E8934B1B2}" type="pres">
      <dgm:prSet presAssocID="{62213E78-752F-4FD5-9A7B-7B71F244FEC4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AE45F9-14BC-46AC-9C5C-CD2D6E06FA43}" type="pres">
      <dgm:prSet presAssocID="{EC5164CD-3B53-4164-B1E5-CD4FE5482D06}" presName="spacer" presStyleCnt="0"/>
      <dgm:spPr/>
    </dgm:pt>
    <dgm:pt modelId="{D0E2B431-9232-4575-8CF4-1B814A31118B}" type="pres">
      <dgm:prSet presAssocID="{3D328C4A-C1B3-44A0-AD37-502967CC36F3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A4808D-729D-4CE9-814B-CB793353A83D}" type="presOf" srcId="{8B10B65B-6943-4FD7-A3A9-ACE4DFF21211}" destId="{85660E72-9FCF-4D85-BF31-0FB4AC0EA78E}" srcOrd="0" destOrd="0" presId="urn:microsoft.com/office/officeart/2005/8/layout/vList2"/>
    <dgm:cxn modelId="{53AA8C07-3E48-4FAE-84C5-6CB592E31566}" srcId="{67F0C245-530A-4A96-AEC6-CA9DB26EFF05}" destId="{DEDAE818-7CB7-4DB1-90A6-285EC2560ADF}" srcOrd="1" destOrd="0" parTransId="{3E5318FA-0746-4B6E-B615-90CC73C22035}" sibTransId="{16A1AAF5-FC02-4D55-97F3-DA245F23AC90}"/>
    <dgm:cxn modelId="{31EDE06F-BE37-44DD-ADE2-3576EFA5AB93}" srcId="{67F0C245-530A-4A96-AEC6-CA9DB26EFF05}" destId="{B025E800-5072-4A1D-ABAA-D360A5380EF2}" srcOrd="2" destOrd="0" parTransId="{7AEEF14B-EECD-4352-9C4F-FAE17BC3FE07}" sibTransId="{69DFB357-339F-4136-A41B-F685F2266901}"/>
    <dgm:cxn modelId="{7D9CF02D-C71E-4354-9EE3-29E3D3CDE416}" type="presOf" srcId="{67F0C245-530A-4A96-AEC6-CA9DB26EFF05}" destId="{BC491065-6EC8-4920-9EA5-7DC708E8F518}" srcOrd="0" destOrd="0" presId="urn:microsoft.com/office/officeart/2005/8/layout/vList2"/>
    <dgm:cxn modelId="{259F1FA0-41AD-4AC3-BFCE-0298AB41BB75}" srcId="{67F0C245-530A-4A96-AEC6-CA9DB26EFF05}" destId="{2C6693DE-1B42-4512-8CAF-34FD94A2D969}" srcOrd="6" destOrd="0" parTransId="{0DCB62B8-2BC1-42A5-9E0D-181585DA90C4}" sibTransId="{A4D5DD4B-604C-4233-AA03-714608CB3E01}"/>
    <dgm:cxn modelId="{8BC29A33-4722-4C01-94FA-79A4C85433CB}" type="presOf" srcId="{5756CED1-0248-41A6-AE79-C550BD99DAB6}" destId="{806C9F69-3E01-4969-8447-8CD9195D5330}" srcOrd="0" destOrd="0" presId="urn:microsoft.com/office/officeart/2005/8/layout/vList2"/>
    <dgm:cxn modelId="{4251185C-0183-43B3-8D85-2E098F26F49D}" type="presOf" srcId="{2C6693DE-1B42-4512-8CAF-34FD94A2D969}" destId="{4F1DA829-9161-4F38-BE0C-AD60EFA4B646}" srcOrd="0" destOrd="0" presId="urn:microsoft.com/office/officeart/2005/8/layout/vList2"/>
    <dgm:cxn modelId="{4E933C7D-F6F7-4CB2-9898-BF94448A26B1}" srcId="{67F0C245-530A-4A96-AEC6-CA9DB26EFF05}" destId="{1330210D-B9D7-4EA0-9837-0A3F82C0C784}" srcOrd="0" destOrd="0" parTransId="{7CCA4C86-1812-4613-8A08-EC9A9B16F663}" sibTransId="{7CCC8F30-5278-4AD0-93BD-E4971A09DA0E}"/>
    <dgm:cxn modelId="{E4E7ECB5-0C2E-4EE5-9FE3-D33FB251FF66}" srcId="{67F0C245-530A-4A96-AEC6-CA9DB26EFF05}" destId="{C6D6DE1F-DC5F-404C-9A85-3614A93927B4}" srcOrd="3" destOrd="0" parTransId="{18BB5087-A1F0-4E75-97E6-FFF139307C60}" sibTransId="{65D3CBF1-4021-471F-8E38-F409B565CCF0}"/>
    <dgm:cxn modelId="{812C54B2-BA75-4533-A991-0096FBB768F4}" srcId="{67F0C245-530A-4A96-AEC6-CA9DB26EFF05}" destId="{8B10B65B-6943-4FD7-A3A9-ACE4DFF21211}" srcOrd="5" destOrd="0" parTransId="{CB81C815-8D51-4FCD-AA91-018E5DF0FCC9}" sibTransId="{1E096EB6-B7A3-4046-9363-1B8294E60801}"/>
    <dgm:cxn modelId="{2BF85D44-60FD-4109-B09F-D4365B7FFC0D}" type="presOf" srcId="{C6D6DE1F-DC5F-404C-9A85-3614A93927B4}" destId="{1D14E087-E829-464D-9A20-1F85CA37F88E}" srcOrd="0" destOrd="0" presId="urn:microsoft.com/office/officeart/2005/8/layout/vList2"/>
    <dgm:cxn modelId="{455D4DE3-7A12-43BE-9AFC-B732E84F569B}" type="presOf" srcId="{DEDAE818-7CB7-4DB1-90A6-285EC2560ADF}" destId="{95722FED-54BB-4402-8444-572ED29CFA38}" srcOrd="0" destOrd="0" presId="urn:microsoft.com/office/officeart/2005/8/layout/vList2"/>
    <dgm:cxn modelId="{ED91AF10-4A47-4CA3-8E6E-A448EEDBBD56}" srcId="{67F0C245-530A-4A96-AEC6-CA9DB26EFF05}" destId="{5756CED1-0248-41A6-AE79-C550BD99DAB6}" srcOrd="7" destOrd="0" parTransId="{D94A37F8-C500-4E9B-B7F3-B7C51611252B}" sibTransId="{1834835A-6965-4F84-AF80-546EA2AC0421}"/>
    <dgm:cxn modelId="{FE41E4EB-F011-42D7-8644-DFD73CC7EB55}" type="presOf" srcId="{3D328C4A-C1B3-44A0-AD37-502967CC36F3}" destId="{D0E2B431-9232-4575-8CF4-1B814A31118B}" srcOrd="0" destOrd="0" presId="urn:microsoft.com/office/officeart/2005/8/layout/vList2"/>
    <dgm:cxn modelId="{A8855B21-2FCE-4E44-A8D2-205F02E68A9A}" srcId="{67F0C245-530A-4A96-AEC6-CA9DB26EFF05}" destId="{62213E78-752F-4FD5-9A7B-7B71F244FEC4}" srcOrd="8" destOrd="0" parTransId="{833FA2A6-082C-4E05-952B-FB0A50FC61F3}" sibTransId="{EC5164CD-3B53-4164-B1E5-CD4FE5482D06}"/>
    <dgm:cxn modelId="{658E695C-F980-42A8-A7BE-BC7822675C08}" type="presOf" srcId="{1330210D-B9D7-4EA0-9837-0A3F82C0C784}" destId="{ADA2EA90-5C0C-4975-9B68-8C5CAF5BF24B}" srcOrd="0" destOrd="0" presId="urn:microsoft.com/office/officeart/2005/8/layout/vList2"/>
    <dgm:cxn modelId="{2CA5508B-5807-41FB-95F1-A7CC485B653B}" srcId="{67F0C245-530A-4A96-AEC6-CA9DB26EFF05}" destId="{65CA5D12-366C-448D-B834-B67346D41E5A}" srcOrd="4" destOrd="0" parTransId="{F149ECA1-0BF1-44E7-9CF2-4CA4436951F7}" sibTransId="{C082FAC7-0615-43EB-8D22-6E1DB97876B9}"/>
    <dgm:cxn modelId="{6FEAA912-38F6-4B6A-993F-EF5A7F576061}" type="presOf" srcId="{65CA5D12-366C-448D-B834-B67346D41E5A}" destId="{015CA3CF-7DBD-44FF-8793-090E27313C5E}" srcOrd="0" destOrd="0" presId="urn:microsoft.com/office/officeart/2005/8/layout/vList2"/>
    <dgm:cxn modelId="{4F1D9C59-0986-4E88-A872-F3E04A64C07F}" srcId="{67F0C245-530A-4A96-AEC6-CA9DB26EFF05}" destId="{3D328C4A-C1B3-44A0-AD37-502967CC36F3}" srcOrd="9" destOrd="0" parTransId="{0AC7744A-1596-4B71-9DF9-E3301931D3CB}" sibTransId="{A391CFB6-4AD1-4BBF-8FAB-4ED5B1D10EEC}"/>
    <dgm:cxn modelId="{9936823C-CC84-42A9-AC18-36D9AA3CAA88}" type="presOf" srcId="{62213E78-752F-4FD5-9A7B-7B71F244FEC4}" destId="{57603C3B-81B7-4449-BD42-032E8934B1B2}" srcOrd="0" destOrd="0" presId="urn:microsoft.com/office/officeart/2005/8/layout/vList2"/>
    <dgm:cxn modelId="{F2E098B4-A97C-46CF-A407-CD3C5463457C}" type="presOf" srcId="{B025E800-5072-4A1D-ABAA-D360A5380EF2}" destId="{DA592ABC-83DD-48B9-87A5-33763701A2DA}" srcOrd="0" destOrd="0" presId="urn:microsoft.com/office/officeart/2005/8/layout/vList2"/>
    <dgm:cxn modelId="{AE4CFEFB-D6FE-4CD4-B17E-7B67B65F65DE}" type="presParOf" srcId="{BC491065-6EC8-4920-9EA5-7DC708E8F518}" destId="{ADA2EA90-5C0C-4975-9B68-8C5CAF5BF24B}" srcOrd="0" destOrd="0" presId="urn:microsoft.com/office/officeart/2005/8/layout/vList2"/>
    <dgm:cxn modelId="{5ABFFE2C-0191-4A11-9274-93D74D56FC05}" type="presParOf" srcId="{BC491065-6EC8-4920-9EA5-7DC708E8F518}" destId="{00F7001F-A526-4AD3-AC37-4F1EA6BA6C0F}" srcOrd="1" destOrd="0" presId="urn:microsoft.com/office/officeart/2005/8/layout/vList2"/>
    <dgm:cxn modelId="{61630664-4F49-4191-84B3-307CE49A107F}" type="presParOf" srcId="{BC491065-6EC8-4920-9EA5-7DC708E8F518}" destId="{95722FED-54BB-4402-8444-572ED29CFA38}" srcOrd="2" destOrd="0" presId="urn:microsoft.com/office/officeart/2005/8/layout/vList2"/>
    <dgm:cxn modelId="{162CC061-746D-4E0D-AD65-CD441DE45F24}" type="presParOf" srcId="{BC491065-6EC8-4920-9EA5-7DC708E8F518}" destId="{2A136290-D37B-4997-A02B-C2FFB35B47F6}" srcOrd="3" destOrd="0" presId="urn:microsoft.com/office/officeart/2005/8/layout/vList2"/>
    <dgm:cxn modelId="{B3093474-2EE6-4CE4-9BEF-700E073552F4}" type="presParOf" srcId="{BC491065-6EC8-4920-9EA5-7DC708E8F518}" destId="{DA592ABC-83DD-48B9-87A5-33763701A2DA}" srcOrd="4" destOrd="0" presId="urn:microsoft.com/office/officeart/2005/8/layout/vList2"/>
    <dgm:cxn modelId="{846A1C2D-17AA-4191-8513-94AC2A10466B}" type="presParOf" srcId="{BC491065-6EC8-4920-9EA5-7DC708E8F518}" destId="{3A93819E-7DB4-40FE-A55D-13AE3092F164}" srcOrd="5" destOrd="0" presId="urn:microsoft.com/office/officeart/2005/8/layout/vList2"/>
    <dgm:cxn modelId="{B42682E3-CEE1-4DB8-9DF2-9DE2A2ABA890}" type="presParOf" srcId="{BC491065-6EC8-4920-9EA5-7DC708E8F518}" destId="{1D14E087-E829-464D-9A20-1F85CA37F88E}" srcOrd="6" destOrd="0" presId="urn:microsoft.com/office/officeart/2005/8/layout/vList2"/>
    <dgm:cxn modelId="{E105F971-6F43-4C18-958B-C4EB17F12D1D}" type="presParOf" srcId="{BC491065-6EC8-4920-9EA5-7DC708E8F518}" destId="{A2687D52-4295-4330-B28A-0576EB9C451F}" srcOrd="7" destOrd="0" presId="urn:microsoft.com/office/officeart/2005/8/layout/vList2"/>
    <dgm:cxn modelId="{E236A1B0-2661-4745-A958-6E5F7D5BAA47}" type="presParOf" srcId="{BC491065-6EC8-4920-9EA5-7DC708E8F518}" destId="{015CA3CF-7DBD-44FF-8793-090E27313C5E}" srcOrd="8" destOrd="0" presId="urn:microsoft.com/office/officeart/2005/8/layout/vList2"/>
    <dgm:cxn modelId="{BA1A3DE4-6C3B-4BB8-94D0-9E1A143746A6}" type="presParOf" srcId="{BC491065-6EC8-4920-9EA5-7DC708E8F518}" destId="{C19918CA-0A4F-45BE-ACC0-D67662F571C9}" srcOrd="9" destOrd="0" presId="urn:microsoft.com/office/officeart/2005/8/layout/vList2"/>
    <dgm:cxn modelId="{006E4389-0B5D-480C-8DE6-7CDB1061DB14}" type="presParOf" srcId="{BC491065-6EC8-4920-9EA5-7DC708E8F518}" destId="{85660E72-9FCF-4D85-BF31-0FB4AC0EA78E}" srcOrd="10" destOrd="0" presId="urn:microsoft.com/office/officeart/2005/8/layout/vList2"/>
    <dgm:cxn modelId="{1586CA0D-2B98-47B5-A20C-C662D2821A8D}" type="presParOf" srcId="{BC491065-6EC8-4920-9EA5-7DC708E8F518}" destId="{6A21DE0A-1D09-46AF-9941-356252E8B757}" srcOrd="11" destOrd="0" presId="urn:microsoft.com/office/officeart/2005/8/layout/vList2"/>
    <dgm:cxn modelId="{CCDAE41A-033A-495E-86A9-A61EA9CD09E6}" type="presParOf" srcId="{BC491065-6EC8-4920-9EA5-7DC708E8F518}" destId="{4F1DA829-9161-4F38-BE0C-AD60EFA4B646}" srcOrd="12" destOrd="0" presId="urn:microsoft.com/office/officeart/2005/8/layout/vList2"/>
    <dgm:cxn modelId="{A9625F41-2694-4410-B361-5B175E689E21}" type="presParOf" srcId="{BC491065-6EC8-4920-9EA5-7DC708E8F518}" destId="{E6B4F36F-EBE9-41F2-8C22-47111591DA12}" srcOrd="13" destOrd="0" presId="urn:microsoft.com/office/officeart/2005/8/layout/vList2"/>
    <dgm:cxn modelId="{30AAA00B-8F3F-4B2E-858F-E8AF8B3A95A0}" type="presParOf" srcId="{BC491065-6EC8-4920-9EA5-7DC708E8F518}" destId="{806C9F69-3E01-4969-8447-8CD9195D5330}" srcOrd="14" destOrd="0" presId="urn:microsoft.com/office/officeart/2005/8/layout/vList2"/>
    <dgm:cxn modelId="{09FD6FA5-E92D-4009-BFA2-6E1CB18FB287}" type="presParOf" srcId="{BC491065-6EC8-4920-9EA5-7DC708E8F518}" destId="{CE381266-0C1A-4A9E-990F-97672FB60336}" srcOrd="15" destOrd="0" presId="urn:microsoft.com/office/officeart/2005/8/layout/vList2"/>
    <dgm:cxn modelId="{11D46A17-09CF-46E9-BB47-54FB20B18D46}" type="presParOf" srcId="{BC491065-6EC8-4920-9EA5-7DC708E8F518}" destId="{57603C3B-81B7-4449-BD42-032E8934B1B2}" srcOrd="16" destOrd="0" presId="urn:microsoft.com/office/officeart/2005/8/layout/vList2"/>
    <dgm:cxn modelId="{192DB485-084F-4989-9237-0A0BF7E25573}" type="presParOf" srcId="{BC491065-6EC8-4920-9EA5-7DC708E8F518}" destId="{81AE45F9-14BC-46AC-9C5C-CD2D6E06FA43}" srcOrd="17" destOrd="0" presId="urn:microsoft.com/office/officeart/2005/8/layout/vList2"/>
    <dgm:cxn modelId="{DD6ABEC6-7DE4-4A81-B4C5-9E932EFB9841}" type="presParOf" srcId="{BC491065-6EC8-4920-9EA5-7DC708E8F518}" destId="{D0E2B431-9232-4575-8CF4-1B814A31118B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F0C245-530A-4A96-AEC6-CA9DB26EFF0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330210D-B9D7-4EA0-9837-0A3F82C0C784}">
      <dgm:prSet/>
      <dgm:spPr/>
      <dgm:t>
        <a:bodyPr/>
        <a:lstStyle/>
        <a:p>
          <a:r>
            <a:rPr lang="en-US" dirty="0">
              <a:cs typeface="Calibri Light"/>
            </a:rPr>
            <a:t>6. </a:t>
          </a:r>
          <a:r>
            <a:rPr lang="en-US" dirty="0" err="1">
              <a:cs typeface="Calibri Light"/>
            </a:rPr>
            <a:t>Šta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koristite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kao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izvor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energije</a:t>
          </a:r>
          <a:r>
            <a:rPr lang="en-US" dirty="0">
              <a:cs typeface="Calibri Light"/>
            </a:rPr>
            <a:t>?</a:t>
          </a:r>
          <a:endParaRPr lang="en-US" sz="3000" dirty="0">
            <a:latin typeface="Calibri Light"/>
            <a:cs typeface="Calibri Light"/>
          </a:endParaRPr>
        </a:p>
      </dgm:t>
    </dgm:pt>
    <dgm:pt modelId="{7CCA4C86-1812-4613-8A08-EC9A9B16F663}" type="parTrans" cxnId="{4E933C7D-F6F7-4CB2-9898-BF94448A26B1}">
      <dgm:prSet/>
      <dgm:spPr/>
      <dgm:t>
        <a:bodyPr/>
        <a:lstStyle/>
        <a:p>
          <a:endParaRPr lang="en-US"/>
        </a:p>
      </dgm:t>
    </dgm:pt>
    <dgm:pt modelId="{7CCC8F30-5278-4AD0-93BD-E4971A09DA0E}" type="sibTrans" cxnId="{4E933C7D-F6F7-4CB2-9898-BF94448A26B1}">
      <dgm:prSet/>
      <dgm:spPr/>
      <dgm:t>
        <a:bodyPr/>
        <a:lstStyle/>
        <a:p>
          <a:endParaRPr lang="en-US"/>
        </a:p>
      </dgm:t>
    </dgm:pt>
    <dgm:pt modelId="{857005C6-8B45-454E-9641-89C166B2A0F9}">
      <dgm:prSet/>
      <dgm:spPr/>
      <dgm:t>
        <a:bodyPr/>
        <a:lstStyle/>
        <a:p>
          <a:r>
            <a:rPr lang="en-US" dirty="0">
              <a:cs typeface="Calibri Light"/>
            </a:rPr>
            <a:t>- 4 </a:t>
          </a:r>
          <a:r>
            <a:rPr lang="en-US" dirty="0" err="1">
              <a:cs typeface="Calibri Light"/>
            </a:rPr>
            <a:t>kotlarnice</a:t>
          </a:r>
          <a:r>
            <a:rPr lang="en-US" dirty="0">
              <a:cs typeface="Calibri Light"/>
            </a:rPr>
            <a:t>, 2 </a:t>
          </a:r>
          <a:r>
            <a:rPr lang="en-US" dirty="0" err="1">
              <a:cs typeface="Calibri Light"/>
            </a:rPr>
            <a:t>na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mazot</a:t>
          </a:r>
          <a:r>
            <a:rPr lang="en-US" dirty="0">
              <a:cs typeface="Calibri Light"/>
            </a:rPr>
            <a:t> I 2 </a:t>
          </a:r>
          <a:r>
            <a:rPr lang="en-US" dirty="0" err="1">
              <a:cs typeface="Calibri Light"/>
            </a:rPr>
            <a:t>na</a:t>
          </a:r>
          <a:r>
            <a:rPr lang="en-US" dirty="0">
              <a:cs typeface="Calibri Light"/>
            </a:rPr>
            <a:t> gas.</a:t>
          </a:r>
        </a:p>
      </dgm:t>
    </dgm:pt>
    <dgm:pt modelId="{1B8C0097-9A34-4D9F-B235-3E97943B941B}" type="parTrans" cxnId="{9B84D96E-083E-4DA4-B281-7BD437300600}">
      <dgm:prSet/>
      <dgm:spPr/>
    </dgm:pt>
    <dgm:pt modelId="{2A2D0C13-A4BB-4ED7-9B2A-551E12CA1CDD}" type="sibTrans" cxnId="{9B84D96E-083E-4DA4-B281-7BD437300600}">
      <dgm:prSet/>
      <dgm:spPr/>
    </dgm:pt>
    <dgm:pt modelId="{58BEFD48-B27F-4751-9558-D195E0B0A3D5}">
      <dgm:prSet/>
      <dgm:spPr/>
      <dgm:t>
        <a:bodyPr/>
        <a:lstStyle/>
        <a:p>
          <a:r>
            <a:rPr lang="en-US" dirty="0">
              <a:cs typeface="Calibri Light"/>
            </a:rPr>
            <a:t>9. </a:t>
          </a:r>
          <a:r>
            <a:rPr lang="en-US" dirty="0" err="1">
              <a:cs typeface="Calibri Light"/>
            </a:rPr>
            <a:t>Koliko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imate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kotlarnica</a:t>
          </a:r>
          <a:r>
            <a:rPr lang="en-US" dirty="0">
              <a:cs typeface="Calibri Light"/>
            </a:rPr>
            <a:t> u </a:t>
          </a:r>
          <a:r>
            <a:rPr lang="en-US" dirty="0" err="1">
              <a:cs typeface="Calibri Light"/>
            </a:rPr>
            <a:t>gradu</a:t>
          </a:r>
          <a:r>
            <a:rPr lang="en-US" dirty="0">
              <a:cs typeface="Calibri Light"/>
            </a:rPr>
            <a:t>?</a:t>
          </a:r>
        </a:p>
      </dgm:t>
    </dgm:pt>
    <dgm:pt modelId="{EAE958A0-1DD8-4EC4-9EFC-5E951A5AAFA2}" type="parTrans" cxnId="{4928C629-A0A4-411B-8125-4A68C8C8C136}">
      <dgm:prSet/>
      <dgm:spPr/>
    </dgm:pt>
    <dgm:pt modelId="{EDEC2361-BB2B-4731-9891-EABBCB89F8B2}" type="sibTrans" cxnId="{4928C629-A0A4-411B-8125-4A68C8C8C136}">
      <dgm:prSet/>
      <dgm:spPr/>
    </dgm:pt>
    <dgm:pt modelId="{CBBD0AD7-B460-48B9-BAAF-0ED1455E2D00}">
      <dgm:prSet/>
      <dgm:spPr/>
      <dgm:t>
        <a:bodyPr/>
        <a:lstStyle/>
        <a:p>
          <a:r>
            <a:rPr lang="en-US" dirty="0">
              <a:cs typeface="Calibri Light"/>
            </a:rPr>
            <a:t>- </a:t>
          </a:r>
          <a:r>
            <a:rPr lang="en-US" dirty="0" err="1">
              <a:cs typeface="Calibri Light"/>
            </a:rPr>
            <a:t>Prirodan</a:t>
          </a:r>
          <a:r>
            <a:rPr lang="en-US" dirty="0">
              <a:cs typeface="Calibri Light"/>
            </a:rPr>
            <a:t> gas je </a:t>
          </a:r>
          <a:r>
            <a:rPr lang="en-US" dirty="0" err="1">
              <a:cs typeface="Calibri Light"/>
            </a:rPr>
            <a:t>ekološki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najčistiji</a:t>
          </a:r>
          <a:r>
            <a:rPr lang="en-US" dirty="0">
              <a:cs typeface="Calibri Light"/>
            </a:rPr>
            <a:t>.</a:t>
          </a:r>
        </a:p>
      </dgm:t>
    </dgm:pt>
    <dgm:pt modelId="{B3F5EAAA-CA1D-46F2-B9AD-3280DE55FE97}" type="parTrans" cxnId="{54C3BA0F-ECA3-4B47-BEC1-16C904EB0011}">
      <dgm:prSet/>
      <dgm:spPr/>
    </dgm:pt>
    <dgm:pt modelId="{2468F241-93E7-4AED-8502-30FF145AA316}" type="sibTrans" cxnId="{54C3BA0F-ECA3-4B47-BEC1-16C904EB0011}">
      <dgm:prSet/>
      <dgm:spPr/>
    </dgm:pt>
    <dgm:pt modelId="{0907DA2B-AE9E-490E-88B1-84D7C65136B6}">
      <dgm:prSet/>
      <dgm:spPr/>
      <dgm:t>
        <a:bodyPr/>
        <a:lstStyle/>
        <a:p>
          <a:r>
            <a:rPr lang="en-US" dirty="0">
              <a:cs typeface="Calibri Light"/>
            </a:rPr>
            <a:t>8. </a:t>
          </a:r>
          <a:r>
            <a:rPr lang="en-US" dirty="0" err="1">
              <a:cs typeface="Calibri Light"/>
            </a:rPr>
            <a:t>Šta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mislite</a:t>
          </a:r>
          <a:r>
            <a:rPr lang="en-US" dirty="0">
              <a:cs typeface="Calibri Light"/>
            </a:rPr>
            <a:t> da je </a:t>
          </a:r>
          <a:r>
            <a:rPr lang="en-US" dirty="0" err="1">
              <a:cs typeface="Calibri Light"/>
            </a:rPr>
            <a:t>prednost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prirodnog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gasa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kao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izvor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energije</a:t>
          </a:r>
          <a:r>
            <a:rPr lang="en-US" dirty="0">
              <a:cs typeface="Calibri Light"/>
            </a:rPr>
            <a:t>?</a:t>
          </a:r>
        </a:p>
      </dgm:t>
    </dgm:pt>
    <dgm:pt modelId="{5DF68C87-1D60-4C86-AF0D-D587ED3A0DBA}" type="parTrans" cxnId="{DEDEBEFD-5311-49B3-B296-8D87CED6D394}">
      <dgm:prSet/>
      <dgm:spPr/>
    </dgm:pt>
    <dgm:pt modelId="{FBC21AF8-4A27-4FA8-9667-97ADB02A0A01}" type="sibTrans" cxnId="{DEDEBEFD-5311-49B3-B296-8D87CED6D394}">
      <dgm:prSet/>
      <dgm:spPr/>
    </dgm:pt>
    <dgm:pt modelId="{7E644909-456C-44BE-8764-1159E9B5326C}">
      <dgm:prSet/>
      <dgm:spPr/>
      <dgm:t>
        <a:bodyPr/>
        <a:lstStyle/>
        <a:p>
          <a:r>
            <a:rPr lang="en-US" dirty="0">
              <a:cs typeface="Calibri Light"/>
            </a:rPr>
            <a:t>- </a:t>
          </a:r>
          <a:r>
            <a:rPr lang="en-US" dirty="0" err="1">
              <a:cs typeface="Calibri Light"/>
            </a:rPr>
            <a:t>Alternativno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gorivo</a:t>
          </a:r>
          <a:r>
            <a:rPr lang="en-US" dirty="0">
              <a:cs typeface="Calibri Light"/>
            </a:rPr>
            <a:t> – </a:t>
          </a:r>
          <a:r>
            <a:rPr lang="en-US" dirty="0" err="1">
              <a:cs typeface="Calibri Light"/>
            </a:rPr>
            <a:t>azot</a:t>
          </a:r>
          <a:r>
            <a:rPr lang="en-US" dirty="0">
              <a:cs typeface="Calibri Light"/>
            </a:rPr>
            <a:t>  ( </a:t>
          </a:r>
          <a:r>
            <a:rPr lang="en-US" dirty="0" err="1">
              <a:cs typeface="Calibri Light"/>
            </a:rPr>
            <a:t>ulje</a:t>
          </a:r>
          <a:r>
            <a:rPr lang="en-US" dirty="0">
              <a:cs typeface="Calibri Light"/>
            </a:rPr>
            <a:t> za </a:t>
          </a:r>
          <a:r>
            <a:rPr lang="en-US" dirty="0" err="1">
              <a:cs typeface="Calibri Light"/>
            </a:rPr>
            <a:t>loženje</a:t>
          </a:r>
          <a:r>
            <a:rPr lang="en-US" dirty="0">
              <a:cs typeface="Calibri Light"/>
            </a:rPr>
            <a:t> ).</a:t>
          </a:r>
        </a:p>
      </dgm:t>
    </dgm:pt>
    <dgm:pt modelId="{D411D2A1-F6BE-403C-97E1-FE96ABDD1251}" type="parTrans" cxnId="{48FCEA5E-90BC-495C-810E-41E7FF634663}">
      <dgm:prSet/>
      <dgm:spPr/>
    </dgm:pt>
    <dgm:pt modelId="{A4DF19C4-2BF0-438B-96D7-93D76797A97B}" type="sibTrans" cxnId="{48FCEA5E-90BC-495C-810E-41E7FF634663}">
      <dgm:prSet/>
      <dgm:spPr/>
    </dgm:pt>
    <dgm:pt modelId="{68C1B164-697A-458E-A5D9-BD6B52694E4C}">
      <dgm:prSet/>
      <dgm:spPr/>
      <dgm:t>
        <a:bodyPr/>
        <a:lstStyle/>
        <a:p>
          <a:r>
            <a:rPr lang="en-US" dirty="0">
              <a:cs typeface="Calibri Light"/>
            </a:rPr>
            <a:t>7. </a:t>
          </a:r>
          <a:r>
            <a:rPr lang="en-US" dirty="0" err="1">
              <a:cs typeface="Calibri Light"/>
            </a:rPr>
            <a:t>Šta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koristite</a:t>
          </a:r>
          <a:r>
            <a:rPr lang="en-US" dirty="0">
              <a:cs typeface="Calibri Light"/>
            </a:rPr>
            <a:t> pored </a:t>
          </a:r>
          <a:r>
            <a:rPr lang="en-US" dirty="0" err="1">
              <a:cs typeface="Calibri Light"/>
            </a:rPr>
            <a:t>prirodnog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gasa</a:t>
          </a:r>
          <a:r>
            <a:rPr lang="en-US" dirty="0">
              <a:cs typeface="Calibri Light"/>
            </a:rPr>
            <a:t>?</a:t>
          </a:r>
        </a:p>
      </dgm:t>
    </dgm:pt>
    <dgm:pt modelId="{451929CF-C77A-45B9-9BAA-9C9852A4511F}" type="parTrans" cxnId="{FED53B0A-203F-47B3-92DD-5232BE80EDC0}">
      <dgm:prSet/>
      <dgm:spPr/>
    </dgm:pt>
    <dgm:pt modelId="{395F301E-EABF-460E-93CF-45642E3A3CF6}" type="sibTrans" cxnId="{FED53B0A-203F-47B3-92DD-5232BE80EDC0}">
      <dgm:prSet/>
      <dgm:spPr/>
    </dgm:pt>
    <dgm:pt modelId="{54EED286-433F-41DA-816D-A5C9E343F652}">
      <dgm:prSet/>
      <dgm:spPr/>
      <dgm:t>
        <a:bodyPr/>
        <a:lstStyle/>
        <a:p>
          <a:r>
            <a:rPr lang="en-US" dirty="0">
              <a:cs typeface="Calibri Light"/>
            </a:rPr>
            <a:t>- </a:t>
          </a:r>
          <a:r>
            <a:rPr lang="en-US" dirty="0" err="1">
              <a:cs typeface="Calibri Light"/>
            </a:rPr>
            <a:t>Prirodan</a:t>
          </a:r>
          <a:r>
            <a:rPr lang="en-US" dirty="0">
              <a:cs typeface="Calibri Light"/>
            </a:rPr>
            <a:t> gas.</a:t>
          </a:r>
        </a:p>
      </dgm:t>
    </dgm:pt>
    <dgm:pt modelId="{93900B29-2CCC-42B7-A30B-5C6AEFD5B9A8}" type="parTrans" cxnId="{0DEE30F4-8852-401B-8037-AC74D447C6AC}">
      <dgm:prSet/>
      <dgm:spPr/>
    </dgm:pt>
    <dgm:pt modelId="{745B2D23-3B24-4DB6-8A55-358B32A6F2D8}" type="sibTrans" cxnId="{0DEE30F4-8852-401B-8037-AC74D447C6AC}">
      <dgm:prSet/>
      <dgm:spPr/>
    </dgm:pt>
    <dgm:pt modelId="{CC52D91D-03C7-49F4-8972-3F66AB04146B}">
      <dgm:prSet/>
      <dgm:spPr/>
      <dgm:t>
        <a:bodyPr/>
        <a:lstStyle/>
        <a:p>
          <a:endParaRPr lang="en-US">
            <a:cs typeface="Calibri Light"/>
          </a:endParaRPr>
        </a:p>
      </dgm:t>
    </dgm:pt>
    <dgm:pt modelId="{9842F173-F403-4D67-B379-C03805026E1B}" type="parTrans" cxnId="{57D43D32-055C-461C-B9C6-7C68F2719BCA}">
      <dgm:prSet/>
      <dgm:spPr/>
    </dgm:pt>
    <dgm:pt modelId="{2FFA0F11-B7B0-41FF-B756-799AEB2D18B5}" type="sibTrans" cxnId="{57D43D32-055C-461C-B9C6-7C68F2719BCA}">
      <dgm:prSet/>
      <dgm:spPr/>
    </dgm:pt>
    <dgm:pt modelId="{BC491065-6EC8-4920-9EA5-7DC708E8F518}" type="pres">
      <dgm:prSet presAssocID="{67F0C245-530A-4A96-AEC6-CA9DB26EFF0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A2EA90-5C0C-4975-9B68-8C5CAF5BF24B}" type="pres">
      <dgm:prSet presAssocID="{1330210D-B9D7-4EA0-9837-0A3F82C0C784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588E93-EBE0-4A1B-9809-060E45713044}" type="pres">
      <dgm:prSet presAssocID="{7CCC8F30-5278-4AD0-93BD-E4971A09DA0E}" presName="spacer" presStyleCnt="0"/>
      <dgm:spPr/>
    </dgm:pt>
    <dgm:pt modelId="{00E00021-EA7D-4563-BC87-A1018935F125}" type="pres">
      <dgm:prSet presAssocID="{54EED286-433F-41DA-816D-A5C9E343F652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8D249C-DF53-4426-BEAF-4E586BB98A15}" type="pres">
      <dgm:prSet presAssocID="{745B2D23-3B24-4DB6-8A55-358B32A6F2D8}" presName="spacer" presStyleCnt="0"/>
      <dgm:spPr/>
    </dgm:pt>
    <dgm:pt modelId="{8F2F273E-50D3-4D78-914D-B6A13DB2166F}" type="pres">
      <dgm:prSet presAssocID="{68C1B164-697A-458E-A5D9-BD6B52694E4C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3EC917-EF84-4990-AC89-650C2E6E18B2}" type="pres">
      <dgm:prSet presAssocID="{395F301E-EABF-460E-93CF-45642E3A3CF6}" presName="spacer" presStyleCnt="0"/>
      <dgm:spPr/>
    </dgm:pt>
    <dgm:pt modelId="{9FDAD0D4-1D8E-457E-B637-BA747EBFFBD2}" type="pres">
      <dgm:prSet presAssocID="{7E644909-456C-44BE-8764-1159E9B5326C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7C80A0-F74A-4580-8850-53730B89E0D3}" type="pres">
      <dgm:prSet presAssocID="{A4DF19C4-2BF0-438B-96D7-93D76797A97B}" presName="spacer" presStyleCnt="0"/>
      <dgm:spPr/>
    </dgm:pt>
    <dgm:pt modelId="{6C42D8F3-4D1E-471F-9111-6BFF7FAC8CE7}" type="pres">
      <dgm:prSet presAssocID="{0907DA2B-AE9E-490E-88B1-84D7C65136B6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C10CF6-A3B0-44F4-9E99-6A1863E8D431}" type="pres">
      <dgm:prSet presAssocID="{FBC21AF8-4A27-4FA8-9667-97ADB02A0A01}" presName="spacer" presStyleCnt="0"/>
      <dgm:spPr/>
    </dgm:pt>
    <dgm:pt modelId="{CCD7E9DA-486D-44B9-B4C7-9F4902B5B7B3}" type="pres">
      <dgm:prSet presAssocID="{CBBD0AD7-B460-48B9-BAAF-0ED1455E2D00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9D21F-B594-4C7D-947B-C4129ED19100}" type="pres">
      <dgm:prSet presAssocID="{2468F241-93E7-4AED-8502-30FF145AA316}" presName="spacer" presStyleCnt="0"/>
      <dgm:spPr/>
    </dgm:pt>
    <dgm:pt modelId="{A2F3705A-E558-4B17-A80C-EE4B6056632D}" type="pres">
      <dgm:prSet presAssocID="{58BEFD48-B27F-4751-9558-D195E0B0A3D5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03C598-26C6-4D64-A4B0-EE4232880E81}" type="pres">
      <dgm:prSet presAssocID="{EDEC2361-BB2B-4731-9891-EABBCB89F8B2}" presName="spacer" presStyleCnt="0"/>
      <dgm:spPr/>
    </dgm:pt>
    <dgm:pt modelId="{2A35635D-4540-4BA0-B66B-A553D3BF02D7}" type="pres">
      <dgm:prSet presAssocID="{857005C6-8B45-454E-9641-89C166B2A0F9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FA06C7-1D88-45E3-870D-7E729A37A7F0}" type="pres">
      <dgm:prSet presAssocID="{2A2D0C13-A4BB-4ED7-9B2A-551E12CA1CDD}" presName="spacer" presStyleCnt="0"/>
      <dgm:spPr/>
    </dgm:pt>
    <dgm:pt modelId="{5CE50394-3D91-41D8-B756-30DDDF02FEC4}" type="pres">
      <dgm:prSet presAssocID="{CC52D91D-03C7-49F4-8972-3F66AB04146B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D53B0A-203F-47B3-92DD-5232BE80EDC0}" srcId="{67F0C245-530A-4A96-AEC6-CA9DB26EFF05}" destId="{68C1B164-697A-458E-A5D9-BD6B52694E4C}" srcOrd="2" destOrd="0" parTransId="{451929CF-C77A-45B9-9BAA-9C9852A4511F}" sibTransId="{395F301E-EABF-460E-93CF-45642E3A3CF6}"/>
    <dgm:cxn modelId="{7D9CF02D-C71E-4354-9EE3-29E3D3CDE416}" type="presOf" srcId="{67F0C245-530A-4A96-AEC6-CA9DB26EFF05}" destId="{BC491065-6EC8-4920-9EA5-7DC708E8F518}" srcOrd="0" destOrd="0" presId="urn:microsoft.com/office/officeart/2005/8/layout/vList2"/>
    <dgm:cxn modelId="{46664220-2F78-47D5-BEC6-C7C22170D677}" type="presOf" srcId="{54EED286-433F-41DA-816D-A5C9E343F652}" destId="{00E00021-EA7D-4563-BC87-A1018935F125}" srcOrd="0" destOrd="0" presId="urn:microsoft.com/office/officeart/2005/8/layout/vList2"/>
    <dgm:cxn modelId="{0DEE30F4-8852-401B-8037-AC74D447C6AC}" srcId="{67F0C245-530A-4A96-AEC6-CA9DB26EFF05}" destId="{54EED286-433F-41DA-816D-A5C9E343F652}" srcOrd="1" destOrd="0" parTransId="{93900B29-2CCC-42B7-A30B-5C6AEFD5B9A8}" sibTransId="{745B2D23-3B24-4DB6-8A55-358B32A6F2D8}"/>
    <dgm:cxn modelId="{54C3BA0F-ECA3-4B47-BEC1-16C904EB0011}" srcId="{67F0C245-530A-4A96-AEC6-CA9DB26EFF05}" destId="{CBBD0AD7-B460-48B9-BAAF-0ED1455E2D00}" srcOrd="5" destOrd="0" parTransId="{B3F5EAAA-CA1D-46F2-B9AD-3280DE55FE97}" sibTransId="{2468F241-93E7-4AED-8502-30FF145AA316}"/>
    <dgm:cxn modelId="{4E933C7D-F6F7-4CB2-9898-BF94448A26B1}" srcId="{67F0C245-530A-4A96-AEC6-CA9DB26EFF05}" destId="{1330210D-B9D7-4EA0-9837-0A3F82C0C784}" srcOrd="0" destOrd="0" parTransId="{7CCA4C86-1812-4613-8A08-EC9A9B16F663}" sibTransId="{7CCC8F30-5278-4AD0-93BD-E4971A09DA0E}"/>
    <dgm:cxn modelId="{303821F0-E293-4951-BB7A-8ED72C9BC07D}" type="presOf" srcId="{857005C6-8B45-454E-9641-89C166B2A0F9}" destId="{2A35635D-4540-4BA0-B66B-A553D3BF02D7}" srcOrd="0" destOrd="0" presId="urn:microsoft.com/office/officeart/2005/8/layout/vList2"/>
    <dgm:cxn modelId="{48FCEA5E-90BC-495C-810E-41E7FF634663}" srcId="{67F0C245-530A-4A96-AEC6-CA9DB26EFF05}" destId="{7E644909-456C-44BE-8764-1159E9B5326C}" srcOrd="3" destOrd="0" parTransId="{D411D2A1-F6BE-403C-97E1-FE96ABDD1251}" sibTransId="{A4DF19C4-2BF0-438B-96D7-93D76797A97B}"/>
    <dgm:cxn modelId="{DEDEBEFD-5311-49B3-B296-8D87CED6D394}" srcId="{67F0C245-530A-4A96-AEC6-CA9DB26EFF05}" destId="{0907DA2B-AE9E-490E-88B1-84D7C65136B6}" srcOrd="4" destOrd="0" parTransId="{5DF68C87-1D60-4C86-AF0D-D587ED3A0DBA}" sibTransId="{FBC21AF8-4A27-4FA8-9667-97ADB02A0A01}"/>
    <dgm:cxn modelId="{50BC5D5D-2EF4-41E7-8351-6CFB34D83F58}" type="presOf" srcId="{7E644909-456C-44BE-8764-1159E9B5326C}" destId="{9FDAD0D4-1D8E-457E-B637-BA747EBFFBD2}" srcOrd="0" destOrd="0" presId="urn:microsoft.com/office/officeart/2005/8/layout/vList2"/>
    <dgm:cxn modelId="{09AEF3B9-72EC-48AB-90A3-A50665733E2A}" type="presOf" srcId="{58BEFD48-B27F-4751-9558-D195E0B0A3D5}" destId="{A2F3705A-E558-4B17-A80C-EE4B6056632D}" srcOrd="0" destOrd="0" presId="urn:microsoft.com/office/officeart/2005/8/layout/vList2"/>
    <dgm:cxn modelId="{E502C256-93EA-4DC9-A742-5FD9D91D3124}" type="presOf" srcId="{68C1B164-697A-458E-A5D9-BD6B52694E4C}" destId="{8F2F273E-50D3-4D78-914D-B6A13DB2166F}" srcOrd="0" destOrd="0" presId="urn:microsoft.com/office/officeart/2005/8/layout/vList2"/>
    <dgm:cxn modelId="{97C9AAFE-4362-49F8-8F7F-78B0912B2D9B}" type="presOf" srcId="{0907DA2B-AE9E-490E-88B1-84D7C65136B6}" destId="{6C42D8F3-4D1E-471F-9111-6BFF7FAC8CE7}" srcOrd="0" destOrd="0" presId="urn:microsoft.com/office/officeart/2005/8/layout/vList2"/>
    <dgm:cxn modelId="{0372F04C-3B59-43EF-9C49-B7525CD653CB}" type="presOf" srcId="{CBBD0AD7-B460-48B9-BAAF-0ED1455E2D00}" destId="{CCD7E9DA-486D-44B9-B4C7-9F4902B5B7B3}" srcOrd="0" destOrd="0" presId="urn:microsoft.com/office/officeart/2005/8/layout/vList2"/>
    <dgm:cxn modelId="{658E695C-F980-42A8-A7BE-BC7822675C08}" type="presOf" srcId="{1330210D-B9D7-4EA0-9837-0A3F82C0C784}" destId="{ADA2EA90-5C0C-4975-9B68-8C5CAF5BF24B}" srcOrd="0" destOrd="0" presId="urn:microsoft.com/office/officeart/2005/8/layout/vList2"/>
    <dgm:cxn modelId="{57D43D32-055C-461C-B9C6-7C68F2719BCA}" srcId="{67F0C245-530A-4A96-AEC6-CA9DB26EFF05}" destId="{CC52D91D-03C7-49F4-8972-3F66AB04146B}" srcOrd="8" destOrd="0" parTransId="{9842F173-F403-4D67-B379-C03805026E1B}" sibTransId="{2FFA0F11-B7B0-41FF-B756-799AEB2D18B5}"/>
    <dgm:cxn modelId="{8176967B-1F47-4872-A8E3-A3A81B4331E7}" type="presOf" srcId="{CC52D91D-03C7-49F4-8972-3F66AB04146B}" destId="{5CE50394-3D91-41D8-B756-30DDDF02FEC4}" srcOrd="0" destOrd="0" presId="urn:microsoft.com/office/officeart/2005/8/layout/vList2"/>
    <dgm:cxn modelId="{4928C629-A0A4-411B-8125-4A68C8C8C136}" srcId="{67F0C245-530A-4A96-AEC6-CA9DB26EFF05}" destId="{58BEFD48-B27F-4751-9558-D195E0B0A3D5}" srcOrd="6" destOrd="0" parTransId="{EAE958A0-1DD8-4EC4-9EFC-5E951A5AAFA2}" sibTransId="{EDEC2361-BB2B-4731-9891-EABBCB89F8B2}"/>
    <dgm:cxn modelId="{9B84D96E-083E-4DA4-B281-7BD437300600}" srcId="{67F0C245-530A-4A96-AEC6-CA9DB26EFF05}" destId="{857005C6-8B45-454E-9641-89C166B2A0F9}" srcOrd="7" destOrd="0" parTransId="{1B8C0097-9A34-4D9F-B235-3E97943B941B}" sibTransId="{2A2D0C13-A4BB-4ED7-9B2A-551E12CA1CDD}"/>
    <dgm:cxn modelId="{AE4CFEFB-D6FE-4CD4-B17E-7B67B65F65DE}" type="presParOf" srcId="{BC491065-6EC8-4920-9EA5-7DC708E8F518}" destId="{ADA2EA90-5C0C-4975-9B68-8C5CAF5BF24B}" srcOrd="0" destOrd="0" presId="urn:microsoft.com/office/officeart/2005/8/layout/vList2"/>
    <dgm:cxn modelId="{F492BF9D-B7FD-450C-9240-FDA904BFE74C}" type="presParOf" srcId="{BC491065-6EC8-4920-9EA5-7DC708E8F518}" destId="{92588E93-EBE0-4A1B-9809-060E45713044}" srcOrd="1" destOrd="0" presId="urn:microsoft.com/office/officeart/2005/8/layout/vList2"/>
    <dgm:cxn modelId="{87A21D10-6020-4858-AC8A-1AA4C629CB3B}" type="presParOf" srcId="{BC491065-6EC8-4920-9EA5-7DC708E8F518}" destId="{00E00021-EA7D-4563-BC87-A1018935F125}" srcOrd="2" destOrd="0" presId="urn:microsoft.com/office/officeart/2005/8/layout/vList2"/>
    <dgm:cxn modelId="{8D500DBB-9653-4406-9A00-7CB88C678C70}" type="presParOf" srcId="{BC491065-6EC8-4920-9EA5-7DC708E8F518}" destId="{A48D249C-DF53-4426-BEAF-4E586BB98A15}" srcOrd="3" destOrd="0" presId="urn:microsoft.com/office/officeart/2005/8/layout/vList2"/>
    <dgm:cxn modelId="{CD4EA854-5BF8-41F9-A8EE-911D27511A3B}" type="presParOf" srcId="{BC491065-6EC8-4920-9EA5-7DC708E8F518}" destId="{8F2F273E-50D3-4D78-914D-B6A13DB2166F}" srcOrd="4" destOrd="0" presId="urn:microsoft.com/office/officeart/2005/8/layout/vList2"/>
    <dgm:cxn modelId="{3DA2DFDE-09BD-4A5D-BFD6-393F5443A78A}" type="presParOf" srcId="{BC491065-6EC8-4920-9EA5-7DC708E8F518}" destId="{B43EC917-EF84-4990-AC89-650C2E6E18B2}" srcOrd="5" destOrd="0" presId="urn:microsoft.com/office/officeart/2005/8/layout/vList2"/>
    <dgm:cxn modelId="{2477A1CA-6A38-454A-A974-C566D55AD427}" type="presParOf" srcId="{BC491065-6EC8-4920-9EA5-7DC708E8F518}" destId="{9FDAD0D4-1D8E-457E-B637-BA747EBFFBD2}" srcOrd="6" destOrd="0" presId="urn:microsoft.com/office/officeart/2005/8/layout/vList2"/>
    <dgm:cxn modelId="{530F626F-1EE2-420F-A0D8-2A4E85426A52}" type="presParOf" srcId="{BC491065-6EC8-4920-9EA5-7DC708E8F518}" destId="{6C7C80A0-F74A-4580-8850-53730B89E0D3}" srcOrd="7" destOrd="0" presId="urn:microsoft.com/office/officeart/2005/8/layout/vList2"/>
    <dgm:cxn modelId="{409DADFE-6CA3-4843-B174-19FE9A5E0C78}" type="presParOf" srcId="{BC491065-6EC8-4920-9EA5-7DC708E8F518}" destId="{6C42D8F3-4D1E-471F-9111-6BFF7FAC8CE7}" srcOrd="8" destOrd="0" presId="urn:microsoft.com/office/officeart/2005/8/layout/vList2"/>
    <dgm:cxn modelId="{DE85B757-F0DF-404F-919A-9170A213360C}" type="presParOf" srcId="{BC491065-6EC8-4920-9EA5-7DC708E8F518}" destId="{24C10CF6-A3B0-44F4-9E99-6A1863E8D431}" srcOrd="9" destOrd="0" presId="urn:microsoft.com/office/officeart/2005/8/layout/vList2"/>
    <dgm:cxn modelId="{5B1520A6-3883-4F05-82AA-B81060BBC867}" type="presParOf" srcId="{BC491065-6EC8-4920-9EA5-7DC708E8F518}" destId="{CCD7E9DA-486D-44B9-B4C7-9F4902B5B7B3}" srcOrd="10" destOrd="0" presId="urn:microsoft.com/office/officeart/2005/8/layout/vList2"/>
    <dgm:cxn modelId="{E66C1D93-CD7C-4788-A828-CE0E3F1D6D94}" type="presParOf" srcId="{BC491065-6EC8-4920-9EA5-7DC708E8F518}" destId="{3F19D21F-B594-4C7D-947B-C4129ED19100}" srcOrd="11" destOrd="0" presId="urn:microsoft.com/office/officeart/2005/8/layout/vList2"/>
    <dgm:cxn modelId="{0E73479C-D40E-4593-A806-69759D7A17B3}" type="presParOf" srcId="{BC491065-6EC8-4920-9EA5-7DC708E8F518}" destId="{A2F3705A-E558-4B17-A80C-EE4B6056632D}" srcOrd="12" destOrd="0" presId="urn:microsoft.com/office/officeart/2005/8/layout/vList2"/>
    <dgm:cxn modelId="{D011543A-D01A-457C-B1FB-F60004A81DA1}" type="presParOf" srcId="{BC491065-6EC8-4920-9EA5-7DC708E8F518}" destId="{6703C598-26C6-4D64-A4B0-EE4232880E81}" srcOrd="13" destOrd="0" presId="urn:microsoft.com/office/officeart/2005/8/layout/vList2"/>
    <dgm:cxn modelId="{8539F2DC-EB56-445C-A9A0-E87EADB24173}" type="presParOf" srcId="{BC491065-6EC8-4920-9EA5-7DC708E8F518}" destId="{2A35635D-4540-4BA0-B66B-A553D3BF02D7}" srcOrd="14" destOrd="0" presId="urn:microsoft.com/office/officeart/2005/8/layout/vList2"/>
    <dgm:cxn modelId="{02BBECCE-337E-4111-8FF2-68E56EB76F17}" type="presParOf" srcId="{BC491065-6EC8-4920-9EA5-7DC708E8F518}" destId="{B9FA06C7-1D88-45E3-870D-7E729A37A7F0}" srcOrd="15" destOrd="0" presId="urn:microsoft.com/office/officeart/2005/8/layout/vList2"/>
    <dgm:cxn modelId="{0C961562-3293-41A9-91BF-9678C7F58B51}" type="presParOf" srcId="{BC491065-6EC8-4920-9EA5-7DC708E8F518}" destId="{5CE50394-3D91-41D8-B756-30DDDF02FEC4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F0C245-530A-4A96-AEC6-CA9DB26EFF0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330210D-B9D7-4EA0-9837-0A3F82C0C784}">
      <dgm:prSet/>
      <dgm:spPr/>
      <dgm:t>
        <a:bodyPr/>
        <a:lstStyle/>
        <a:p>
          <a:r>
            <a:rPr lang="en-US" dirty="0">
              <a:cs typeface="Calibri Light"/>
            </a:rPr>
            <a:t>10. </a:t>
          </a:r>
          <a:r>
            <a:rPr lang="en-US" dirty="0" err="1">
              <a:cs typeface="Calibri Light"/>
            </a:rPr>
            <a:t>Kolika</a:t>
          </a:r>
          <a:r>
            <a:rPr lang="en-US" dirty="0">
              <a:cs typeface="Calibri Light"/>
            </a:rPr>
            <a:t> je </a:t>
          </a:r>
          <a:r>
            <a:rPr lang="en-US" dirty="0" err="1">
              <a:cs typeface="Calibri Light"/>
            </a:rPr>
            <a:t>količina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sredstava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izdvojeno</a:t>
          </a:r>
          <a:r>
            <a:rPr lang="en-US" dirty="0">
              <a:cs typeface="Calibri Light"/>
            </a:rPr>
            <a:t> za </a:t>
          </a:r>
          <a:r>
            <a:rPr lang="en-US" dirty="0" err="1">
              <a:cs typeface="Calibri Light"/>
            </a:rPr>
            <a:t>održavanje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uređaja</a:t>
          </a:r>
          <a:r>
            <a:rPr lang="en-US" dirty="0">
              <a:cs typeface="Calibri Light"/>
            </a:rPr>
            <a:t> I </a:t>
          </a:r>
          <a:r>
            <a:rPr lang="en-US" dirty="0" err="1">
              <a:cs typeface="Calibri Light"/>
            </a:rPr>
            <a:t>opreme</a:t>
          </a:r>
          <a:r>
            <a:rPr lang="en-US" dirty="0">
              <a:cs typeface="Calibri Light"/>
            </a:rPr>
            <a:t>?</a:t>
          </a:r>
        </a:p>
      </dgm:t>
    </dgm:pt>
    <dgm:pt modelId="{7CCA4C86-1812-4613-8A08-EC9A9B16F663}" type="parTrans" cxnId="{4E933C7D-F6F7-4CB2-9898-BF94448A26B1}">
      <dgm:prSet/>
      <dgm:spPr/>
      <dgm:t>
        <a:bodyPr/>
        <a:lstStyle/>
        <a:p>
          <a:endParaRPr lang="en-US"/>
        </a:p>
      </dgm:t>
    </dgm:pt>
    <dgm:pt modelId="{7CCC8F30-5278-4AD0-93BD-E4971A09DA0E}" type="sibTrans" cxnId="{4E933C7D-F6F7-4CB2-9898-BF94448A26B1}">
      <dgm:prSet/>
      <dgm:spPr/>
      <dgm:t>
        <a:bodyPr/>
        <a:lstStyle/>
        <a:p>
          <a:endParaRPr lang="en-US"/>
        </a:p>
      </dgm:t>
    </dgm:pt>
    <dgm:pt modelId="{ECB5C8D8-7567-4CA6-A015-490DBFF2DDF1}">
      <dgm:prSet/>
      <dgm:spPr/>
      <dgm:t>
        <a:bodyPr/>
        <a:lstStyle/>
        <a:p>
          <a:endParaRPr lang="en-US" dirty="0"/>
        </a:p>
      </dgm:t>
    </dgm:pt>
    <dgm:pt modelId="{6919BE63-073F-4A2F-83D4-2CFA7FB722BD}" type="parTrans" cxnId="{4E03957E-43C8-4D29-BC71-D67679B90A0E}">
      <dgm:prSet/>
      <dgm:spPr/>
      <dgm:t>
        <a:bodyPr/>
        <a:lstStyle/>
        <a:p>
          <a:endParaRPr lang="en-US"/>
        </a:p>
      </dgm:t>
    </dgm:pt>
    <dgm:pt modelId="{D10E2AD2-5363-4882-B853-81772F27E8D4}" type="sibTrans" cxnId="{4E03957E-43C8-4D29-BC71-D67679B90A0E}">
      <dgm:prSet/>
      <dgm:spPr/>
      <dgm:t>
        <a:bodyPr/>
        <a:lstStyle/>
        <a:p>
          <a:endParaRPr lang="en-US"/>
        </a:p>
      </dgm:t>
    </dgm:pt>
    <dgm:pt modelId="{6EB11763-579C-4D12-B58B-598359640DE0}">
      <dgm:prSet/>
      <dgm:spPr/>
      <dgm:t>
        <a:bodyPr/>
        <a:lstStyle/>
        <a:p>
          <a:r>
            <a:rPr lang="en-US" dirty="0">
              <a:cs typeface="Calibri Light"/>
            </a:rPr>
            <a:t>- </a:t>
          </a:r>
          <a:r>
            <a:rPr lang="en-US" dirty="0" err="1">
              <a:cs typeface="Calibri Light"/>
            </a:rPr>
            <a:t>dva</a:t>
          </a:r>
          <a:r>
            <a:rPr lang="en-US" dirty="0">
              <a:cs typeface="Calibri Light"/>
            </a:rPr>
            <a:t> puta </a:t>
          </a:r>
          <a:r>
            <a:rPr lang="en-US" dirty="0" err="1">
              <a:cs typeface="Calibri Light"/>
            </a:rPr>
            <a:t>godišnje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merimo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emisuju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zagađenja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i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rezultati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su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minimalni</a:t>
          </a:r>
          <a:r>
            <a:rPr lang="en-US" dirty="0">
              <a:cs typeface="Calibri Light"/>
            </a:rPr>
            <a:t>.</a:t>
          </a:r>
        </a:p>
      </dgm:t>
    </dgm:pt>
    <dgm:pt modelId="{E5D45E51-0614-4CC1-8EA1-92FC2DE88A50}" type="parTrans" cxnId="{2B8A1407-22AE-48A1-BE24-FF039CFB4C1D}">
      <dgm:prSet/>
      <dgm:spPr/>
      <dgm:t>
        <a:bodyPr/>
        <a:lstStyle/>
        <a:p>
          <a:endParaRPr lang="en-US"/>
        </a:p>
      </dgm:t>
    </dgm:pt>
    <dgm:pt modelId="{B9F8841E-7EA6-4A46-AE4E-ABB356C68C9F}" type="sibTrans" cxnId="{2B8A1407-22AE-48A1-BE24-FF039CFB4C1D}">
      <dgm:prSet/>
      <dgm:spPr/>
      <dgm:t>
        <a:bodyPr/>
        <a:lstStyle/>
        <a:p>
          <a:endParaRPr lang="en-US"/>
        </a:p>
      </dgm:t>
    </dgm:pt>
    <dgm:pt modelId="{73047BB1-5017-4302-A1ED-068B30DF99C0}">
      <dgm:prSet/>
      <dgm:spPr/>
      <dgm:t>
        <a:bodyPr/>
        <a:lstStyle/>
        <a:p>
          <a:r>
            <a:rPr lang="en-US" dirty="0">
              <a:cs typeface="Calibri Light"/>
            </a:rPr>
            <a:t>12. Da li </a:t>
          </a:r>
          <a:r>
            <a:rPr lang="en-US" dirty="0" err="1">
              <a:cs typeface="Calibri Light"/>
            </a:rPr>
            <a:t>imate</a:t>
          </a:r>
          <a:r>
            <a:rPr lang="en-US" dirty="0">
              <a:cs typeface="Calibri Light"/>
            </a:rPr>
            <a:t> da </a:t>
          </a:r>
          <a:r>
            <a:rPr lang="en-US" dirty="0" err="1">
              <a:cs typeface="Calibri Light"/>
            </a:rPr>
            <a:t>dodate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još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nešto</a:t>
          </a:r>
          <a:r>
            <a:rPr lang="en-US" dirty="0">
              <a:cs typeface="Calibri Light"/>
            </a:rPr>
            <a:t> o </a:t>
          </a:r>
          <a:r>
            <a:rPr lang="en-US" dirty="0" err="1">
              <a:cs typeface="Calibri Light"/>
            </a:rPr>
            <a:t>dodatnim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merama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koje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preuzimate</a:t>
          </a:r>
          <a:r>
            <a:rPr lang="en-US" dirty="0">
              <a:cs typeface="Calibri Light"/>
            </a:rPr>
            <a:t>?</a:t>
          </a:r>
        </a:p>
      </dgm:t>
    </dgm:pt>
    <dgm:pt modelId="{1FEB3B07-AE8E-45D0-B648-F30BDA2AB5C6}" type="parTrans" cxnId="{A9F5AEC4-A30B-4B28-B493-26800BB44CE1}">
      <dgm:prSet/>
      <dgm:spPr/>
      <dgm:t>
        <a:bodyPr/>
        <a:lstStyle/>
        <a:p>
          <a:endParaRPr lang="en-US"/>
        </a:p>
      </dgm:t>
    </dgm:pt>
    <dgm:pt modelId="{8322373E-B07B-4377-B3DD-1EC87B8EE54F}" type="sibTrans" cxnId="{A9F5AEC4-A30B-4B28-B493-26800BB44CE1}">
      <dgm:prSet/>
      <dgm:spPr/>
      <dgm:t>
        <a:bodyPr/>
        <a:lstStyle/>
        <a:p>
          <a:endParaRPr lang="en-US"/>
        </a:p>
      </dgm:t>
    </dgm:pt>
    <dgm:pt modelId="{040AC06F-99AD-454F-9923-D8BFAE6E445B}">
      <dgm:prSet/>
      <dgm:spPr/>
      <dgm:t>
        <a:bodyPr/>
        <a:lstStyle/>
        <a:p>
          <a:r>
            <a:rPr lang="en-US" dirty="0">
              <a:cs typeface="Calibri Light"/>
            </a:rPr>
            <a:t>- 30 000 </a:t>
          </a:r>
          <a:r>
            <a:rPr lang="en-US" dirty="0" err="1">
              <a:cs typeface="Calibri Light"/>
            </a:rPr>
            <a:t>dinara</a:t>
          </a:r>
        </a:p>
      </dgm:t>
    </dgm:pt>
    <dgm:pt modelId="{A72F0F7B-A1AD-4A64-8267-E8B30505520C}" type="parTrans" cxnId="{A2DA2C26-0905-4AED-BF8D-E53A5E1B5EA7}">
      <dgm:prSet/>
      <dgm:spPr/>
      <dgm:t>
        <a:bodyPr/>
        <a:lstStyle/>
        <a:p>
          <a:endParaRPr lang="en-US"/>
        </a:p>
      </dgm:t>
    </dgm:pt>
    <dgm:pt modelId="{77CFF05B-8B89-45CE-9709-0AFA5E4C266C}" type="sibTrans" cxnId="{A2DA2C26-0905-4AED-BF8D-E53A5E1B5EA7}">
      <dgm:prSet/>
      <dgm:spPr/>
      <dgm:t>
        <a:bodyPr/>
        <a:lstStyle/>
        <a:p>
          <a:endParaRPr lang="en-US"/>
        </a:p>
      </dgm:t>
    </dgm:pt>
    <dgm:pt modelId="{5286BADD-683E-452A-8FDE-B862BC9CAD2D}">
      <dgm:prSet/>
      <dgm:spPr/>
      <dgm:t>
        <a:bodyPr/>
        <a:lstStyle/>
        <a:p>
          <a:r>
            <a:rPr lang="en-US" dirty="0">
              <a:cs typeface="Calibri Light"/>
            </a:rPr>
            <a:t>11. </a:t>
          </a:r>
          <a:r>
            <a:rPr lang="en-US" dirty="0" err="1">
              <a:cs typeface="Calibri Light"/>
            </a:rPr>
            <a:t>Kolika</a:t>
          </a:r>
          <a:r>
            <a:rPr lang="en-US" dirty="0">
              <a:cs typeface="Calibri Light"/>
            </a:rPr>
            <a:t> je </a:t>
          </a:r>
          <a:r>
            <a:rPr lang="en-US" dirty="0" err="1">
              <a:cs typeface="Calibri Light"/>
            </a:rPr>
            <a:t>količina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sredstava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izdvojena</a:t>
          </a:r>
          <a:r>
            <a:rPr lang="en-US" dirty="0">
              <a:cs typeface="Calibri Light"/>
            </a:rPr>
            <a:t> za </a:t>
          </a:r>
          <a:r>
            <a:rPr lang="en-US" dirty="0" err="1">
              <a:cs typeface="Calibri Light"/>
            </a:rPr>
            <a:t>održavanje</a:t>
          </a:r>
          <a:r>
            <a:rPr lang="en-US" dirty="0">
              <a:cs typeface="Calibri Light"/>
            </a:rPr>
            <a:t> </a:t>
          </a:r>
          <a:r>
            <a:rPr lang="en-US" dirty="0" err="1">
              <a:cs typeface="Calibri Light"/>
            </a:rPr>
            <a:t>objekta</a:t>
          </a:r>
          <a:r>
            <a:rPr lang="en-US" dirty="0">
              <a:cs typeface="Calibri Light"/>
            </a:rPr>
            <a:t>?</a:t>
          </a:r>
        </a:p>
      </dgm:t>
    </dgm:pt>
    <dgm:pt modelId="{FEBBE0C3-2054-453E-8642-4567735E39A6}" type="parTrans" cxnId="{325D7F68-3763-4B9C-B50C-0DE20C5E7987}">
      <dgm:prSet/>
      <dgm:spPr/>
      <dgm:t>
        <a:bodyPr/>
        <a:lstStyle/>
        <a:p>
          <a:endParaRPr lang="en-US"/>
        </a:p>
      </dgm:t>
    </dgm:pt>
    <dgm:pt modelId="{43535E5A-B574-42BD-9C5A-88A7D83FFC01}" type="sibTrans" cxnId="{325D7F68-3763-4B9C-B50C-0DE20C5E7987}">
      <dgm:prSet/>
      <dgm:spPr/>
      <dgm:t>
        <a:bodyPr/>
        <a:lstStyle/>
        <a:p>
          <a:endParaRPr lang="en-US"/>
        </a:p>
      </dgm:t>
    </dgm:pt>
    <dgm:pt modelId="{4CC1B0D7-0C3D-4F3D-9358-A9C2991EF40E}">
      <dgm:prSet/>
      <dgm:spPr/>
      <dgm:t>
        <a:bodyPr/>
        <a:lstStyle/>
        <a:p>
          <a:r>
            <a:rPr lang="en-US" dirty="0">
              <a:cs typeface="Calibri Light"/>
            </a:rPr>
            <a:t>- 3 000 000 </a:t>
          </a:r>
          <a:r>
            <a:rPr lang="en-US" dirty="0" err="1">
              <a:cs typeface="Calibri Light"/>
            </a:rPr>
            <a:t>dinara</a:t>
          </a:r>
        </a:p>
      </dgm:t>
    </dgm:pt>
    <dgm:pt modelId="{D7F6801F-AC6C-49D4-817C-65C0BC065E39}" type="parTrans" cxnId="{97D67BFD-706B-441F-BA55-3424585D634D}">
      <dgm:prSet/>
      <dgm:spPr/>
      <dgm:t>
        <a:bodyPr/>
        <a:lstStyle/>
        <a:p>
          <a:endParaRPr lang="en-US"/>
        </a:p>
      </dgm:t>
    </dgm:pt>
    <dgm:pt modelId="{DCCAFCFD-7AE7-42DD-A96A-8762FA5FAD6D}" type="sibTrans" cxnId="{97D67BFD-706B-441F-BA55-3424585D634D}">
      <dgm:prSet/>
      <dgm:spPr/>
      <dgm:t>
        <a:bodyPr/>
        <a:lstStyle/>
        <a:p>
          <a:endParaRPr lang="en-US"/>
        </a:p>
      </dgm:t>
    </dgm:pt>
    <dgm:pt modelId="{BC491065-6EC8-4920-9EA5-7DC708E8F518}" type="pres">
      <dgm:prSet presAssocID="{67F0C245-530A-4A96-AEC6-CA9DB26EFF0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A2EA90-5C0C-4975-9B68-8C5CAF5BF24B}" type="pres">
      <dgm:prSet presAssocID="{1330210D-B9D7-4EA0-9837-0A3F82C0C784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AA4196-F658-4400-BFB0-19930CD1E380}" type="pres">
      <dgm:prSet presAssocID="{7CCC8F30-5278-4AD0-93BD-E4971A09DA0E}" presName="spacer" presStyleCnt="0"/>
      <dgm:spPr/>
    </dgm:pt>
    <dgm:pt modelId="{E4A0E0EE-5C93-428E-8E69-37E2879B2D8E}" type="pres">
      <dgm:prSet presAssocID="{4CC1B0D7-0C3D-4F3D-9358-A9C2991EF40E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606990-CF7D-4574-B6DA-0964F55ECA0C}" type="pres">
      <dgm:prSet presAssocID="{DCCAFCFD-7AE7-42DD-A96A-8762FA5FAD6D}" presName="spacer" presStyleCnt="0"/>
      <dgm:spPr/>
    </dgm:pt>
    <dgm:pt modelId="{8A14DC2C-2BB2-4C17-93B3-A14969911ECC}" type="pres">
      <dgm:prSet presAssocID="{5286BADD-683E-452A-8FDE-B862BC9CAD2D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600667-A485-409C-97C9-B002FDEDD941}" type="pres">
      <dgm:prSet presAssocID="{43535E5A-B574-42BD-9C5A-88A7D83FFC01}" presName="spacer" presStyleCnt="0"/>
      <dgm:spPr/>
    </dgm:pt>
    <dgm:pt modelId="{07D3A247-E771-48FA-8879-B5638A84C611}" type="pres">
      <dgm:prSet presAssocID="{040AC06F-99AD-454F-9923-D8BFAE6E445B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289A97-97DC-49F8-95C2-4DC0B338F6BE}" type="pres">
      <dgm:prSet presAssocID="{77CFF05B-8B89-45CE-9709-0AFA5E4C266C}" presName="spacer" presStyleCnt="0"/>
      <dgm:spPr/>
    </dgm:pt>
    <dgm:pt modelId="{B91F12A2-9151-44D2-93C1-A5081254DA87}" type="pres">
      <dgm:prSet presAssocID="{73047BB1-5017-4302-A1ED-068B30DF99C0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96D2B6-7F4A-40A0-8C2B-285B56756D1C}" type="pres">
      <dgm:prSet presAssocID="{8322373E-B07B-4377-B3DD-1EC87B8EE54F}" presName="spacer" presStyleCnt="0"/>
      <dgm:spPr/>
    </dgm:pt>
    <dgm:pt modelId="{BF4B0809-6E85-408F-97E1-4EF73EC9BDC1}" type="pres">
      <dgm:prSet presAssocID="{6EB11763-579C-4D12-B58B-598359640DE0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706689-886E-48D2-ACF6-D9FD43AAF8A6}" type="pres">
      <dgm:prSet presAssocID="{B9F8841E-7EA6-4A46-AE4E-ABB356C68C9F}" presName="spacer" presStyleCnt="0"/>
      <dgm:spPr/>
    </dgm:pt>
    <dgm:pt modelId="{C48F6833-F1F1-4F02-BB5E-C605D50B1E95}" type="pres">
      <dgm:prSet presAssocID="{ECB5C8D8-7567-4CA6-A015-490DBFF2DDF1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8A1407-22AE-48A1-BE24-FF039CFB4C1D}" srcId="{67F0C245-530A-4A96-AEC6-CA9DB26EFF05}" destId="{6EB11763-579C-4D12-B58B-598359640DE0}" srcOrd="5" destOrd="0" parTransId="{E5D45E51-0614-4CC1-8EA1-92FC2DE88A50}" sibTransId="{B9F8841E-7EA6-4A46-AE4E-ABB356C68C9F}"/>
    <dgm:cxn modelId="{7D9CF02D-C71E-4354-9EE3-29E3D3CDE416}" type="presOf" srcId="{67F0C245-530A-4A96-AEC6-CA9DB26EFF05}" destId="{BC491065-6EC8-4920-9EA5-7DC708E8F518}" srcOrd="0" destOrd="0" presId="urn:microsoft.com/office/officeart/2005/8/layout/vList2"/>
    <dgm:cxn modelId="{3AF392B2-C8F1-4935-B4A9-F0BB77399C78}" type="presOf" srcId="{6EB11763-579C-4D12-B58B-598359640DE0}" destId="{BF4B0809-6E85-408F-97E1-4EF73EC9BDC1}" srcOrd="0" destOrd="0" presId="urn:microsoft.com/office/officeart/2005/8/layout/vList2"/>
    <dgm:cxn modelId="{4E933C7D-F6F7-4CB2-9898-BF94448A26B1}" srcId="{67F0C245-530A-4A96-AEC6-CA9DB26EFF05}" destId="{1330210D-B9D7-4EA0-9837-0A3F82C0C784}" srcOrd="0" destOrd="0" parTransId="{7CCA4C86-1812-4613-8A08-EC9A9B16F663}" sibTransId="{7CCC8F30-5278-4AD0-93BD-E4971A09DA0E}"/>
    <dgm:cxn modelId="{9B751717-2E81-4ADB-8373-A12F9AF994FC}" type="presOf" srcId="{4CC1B0D7-0C3D-4F3D-9358-A9C2991EF40E}" destId="{E4A0E0EE-5C93-428E-8E69-37E2879B2D8E}" srcOrd="0" destOrd="0" presId="urn:microsoft.com/office/officeart/2005/8/layout/vList2"/>
    <dgm:cxn modelId="{088B504E-F0E7-43AC-8049-4AD8BCA906AF}" type="presOf" srcId="{5286BADD-683E-452A-8FDE-B862BC9CAD2D}" destId="{8A14DC2C-2BB2-4C17-93B3-A14969911ECC}" srcOrd="0" destOrd="0" presId="urn:microsoft.com/office/officeart/2005/8/layout/vList2"/>
    <dgm:cxn modelId="{658E695C-F980-42A8-A7BE-BC7822675C08}" type="presOf" srcId="{1330210D-B9D7-4EA0-9837-0A3F82C0C784}" destId="{ADA2EA90-5C0C-4975-9B68-8C5CAF5BF24B}" srcOrd="0" destOrd="0" presId="urn:microsoft.com/office/officeart/2005/8/layout/vList2"/>
    <dgm:cxn modelId="{07769B0C-1273-4DAA-9037-4023DB121761}" type="presOf" srcId="{ECB5C8D8-7567-4CA6-A015-490DBFF2DDF1}" destId="{C48F6833-F1F1-4F02-BB5E-C605D50B1E95}" srcOrd="0" destOrd="0" presId="urn:microsoft.com/office/officeart/2005/8/layout/vList2"/>
    <dgm:cxn modelId="{4E03957E-43C8-4D29-BC71-D67679B90A0E}" srcId="{67F0C245-530A-4A96-AEC6-CA9DB26EFF05}" destId="{ECB5C8D8-7567-4CA6-A015-490DBFF2DDF1}" srcOrd="6" destOrd="0" parTransId="{6919BE63-073F-4A2F-83D4-2CFA7FB722BD}" sibTransId="{D10E2AD2-5363-4882-B853-81772F27E8D4}"/>
    <dgm:cxn modelId="{A9F5AEC4-A30B-4B28-B493-26800BB44CE1}" srcId="{67F0C245-530A-4A96-AEC6-CA9DB26EFF05}" destId="{73047BB1-5017-4302-A1ED-068B30DF99C0}" srcOrd="4" destOrd="0" parTransId="{1FEB3B07-AE8E-45D0-B648-F30BDA2AB5C6}" sibTransId="{8322373E-B07B-4377-B3DD-1EC87B8EE54F}"/>
    <dgm:cxn modelId="{325D7F68-3763-4B9C-B50C-0DE20C5E7987}" srcId="{67F0C245-530A-4A96-AEC6-CA9DB26EFF05}" destId="{5286BADD-683E-452A-8FDE-B862BC9CAD2D}" srcOrd="2" destOrd="0" parTransId="{FEBBE0C3-2054-453E-8642-4567735E39A6}" sibTransId="{43535E5A-B574-42BD-9C5A-88A7D83FFC01}"/>
    <dgm:cxn modelId="{FFC5389C-FFC4-4214-A303-53AEFD8B08BB}" type="presOf" srcId="{73047BB1-5017-4302-A1ED-068B30DF99C0}" destId="{B91F12A2-9151-44D2-93C1-A5081254DA87}" srcOrd="0" destOrd="0" presId="urn:microsoft.com/office/officeart/2005/8/layout/vList2"/>
    <dgm:cxn modelId="{3CB98483-E23E-4EED-88F5-270019ACE752}" type="presOf" srcId="{040AC06F-99AD-454F-9923-D8BFAE6E445B}" destId="{07D3A247-E771-48FA-8879-B5638A84C611}" srcOrd="0" destOrd="0" presId="urn:microsoft.com/office/officeart/2005/8/layout/vList2"/>
    <dgm:cxn modelId="{97D67BFD-706B-441F-BA55-3424585D634D}" srcId="{67F0C245-530A-4A96-AEC6-CA9DB26EFF05}" destId="{4CC1B0D7-0C3D-4F3D-9358-A9C2991EF40E}" srcOrd="1" destOrd="0" parTransId="{D7F6801F-AC6C-49D4-817C-65C0BC065E39}" sibTransId="{DCCAFCFD-7AE7-42DD-A96A-8762FA5FAD6D}"/>
    <dgm:cxn modelId="{A2DA2C26-0905-4AED-BF8D-E53A5E1B5EA7}" srcId="{67F0C245-530A-4A96-AEC6-CA9DB26EFF05}" destId="{040AC06F-99AD-454F-9923-D8BFAE6E445B}" srcOrd="3" destOrd="0" parTransId="{A72F0F7B-A1AD-4A64-8267-E8B30505520C}" sibTransId="{77CFF05B-8B89-45CE-9709-0AFA5E4C266C}"/>
    <dgm:cxn modelId="{AE4CFEFB-D6FE-4CD4-B17E-7B67B65F65DE}" type="presParOf" srcId="{BC491065-6EC8-4920-9EA5-7DC708E8F518}" destId="{ADA2EA90-5C0C-4975-9B68-8C5CAF5BF24B}" srcOrd="0" destOrd="0" presId="urn:microsoft.com/office/officeart/2005/8/layout/vList2"/>
    <dgm:cxn modelId="{5ADA4CAD-9574-4686-A2FD-3B3C3D038F31}" type="presParOf" srcId="{BC491065-6EC8-4920-9EA5-7DC708E8F518}" destId="{4BAA4196-F658-4400-BFB0-19930CD1E380}" srcOrd="1" destOrd="0" presId="urn:microsoft.com/office/officeart/2005/8/layout/vList2"/>
    <dgm:cxn modelId="{4903F1DD-32B2-4312-91FC-8E2083583817}" type="presParOf" srcId="{BC491065-6EC8-4920-9EA5-7DC708E8F518}" destId="{E4A0E0EE-5C93-428E-8E69-37E2879B2D8E}" srcOrd="2" destOrd="0" presId="urn:microsoft.com/office/officeart/2005/8/layout/vList2"/>
    <dgm:cxn modelId="{83EA5F61-E711-44F2-BB01-0A751FBEBF89}" type="presParOf" srcId="{BC491065-6EC8-4920-9EA5-7DC708E8F518}" destId="{D4606990-CF7D-4574-B6DA-0964F55ECA0C}" srcOrd="3" destOrd="0" presId="urn:microsoft.com/office/officeart/2005/8/layout/vList2"/>
    <dgm:cxn modelId="{312D5CBE-7CE3-4FE2-8C3E-E5BFB2175858}" type="presParOf" srcId="{BC491065-6EC8-4920-9EA5-7DC708E8F518}" destId="{8A14DC2C-2BB2-4C17-93B3-A14969911ECC}" srcOrd="4" destOrd="0" presId="urn:microsoft.com/office/officeart/2005/8/layout/vList2"/>
    <dgm:cxn modelId="{39F81335-8A34-498E-BFCF-9066AEB7FF2D}" type="presParOf" srcId="{BC491065-6EC8-4920-9EA5-7DC708E8F518}" destId="{A0600667-A485-409C-97C9-B002FDEDD941}" srcOrd="5" destOrd="0" presId="urn:microsoft.com/office/officeart/2005/8/layout/vList2"/>
    <dgm:cxn modelId="{9E9E6E85-5311-4A78-94F0-090030F5D729}" type="presParOf" srcId="{BC491065-6EC8-4920-9EA5-7DC708E8F518}" destId="{07D3A247-E771-48FA-8879-B5638A84C611}" srcOrd="6" destOrd="0" presId="urn:microsoft.com/office/officeart/2005/8/layout/vList2"/>
    <dgm:cxn modelId="{FD2E273E-91E6-4A16-9AB4-DEDFA095D348}" type="presParOf" srcId="{BC491065-6EC8-4920-9EA5-7DC708E8F518}" destId="{24289A97-97DC-49F8-95C2-4DC0B338F6BE}" srcOrd="7" destOrd="0" presId="urn:microsoft.com/office/officeart/2005/8/layout/vList2"/>
    <dgm:cxn modelId="{60091FED-C7D4-489D-8BBD-2BC67DD40D8A}" type="presParOf" srcId="{BC491065-6EC8-4920-9EA5-7DC708E8F518}" destId="{B91F12A2-9151-44D2-93C1-A5081254DA87}" srcOrd="8" destOrd="0" presId="urn:microsoft.com/office/officeart/2005/8/layout/vList2"/>
    <dgm:cxn modelId="{19E1C7A6-4847-45D0-85CE-F1774A8A6E91}" type="presParOf" srcId="{BC491065-6EC8-4920-9EA5-7DC708E8F518}" destId="{1496D2B6-7F4A-40A0-8C2B-285B56756D1C}" srcOrd="9" destOrd="0" presId="urn:microsoft.com/office/officeart/2005/8/layout/vList2"/>
    <dgm:cxn modelId="{A392E64A-8722-4C0C-83A4-B07D421BCF69}" type="presParOf" srcId="{BC491065-6EC8-4920-9EA5-7DC708E8F518}" destId="{BF4B0809-6E85-408F-97E1-4EF73EC9BDC1}" srcOrd="10" destOrd="0" presId="urn:microsoft.com/office/officeart/2005/8/layout/vList2"/>
    <dgm:cxn modelId="{0DB0B682-A82B-4367-9D75-DEAFFB2A0073}" type="presParOf" srcId="{BC491065-6EC8-4920-9EA5-7DC708E8F518}" destId="{B1706689-886E-48D2-ACF6-D9FD43AAF8A6}" srcOrd="11" destOrd="0" presId="urn:microsoft.com/office/officeart/2005/8/layout/vList2"/>
    <dgm:cxn modelId="{3CD5E77B-9888-44C5-BD18-1B50FF84832D}" type="presParOf" srcId="{BC491065-6EC8-4920-9EA5-7DC708E8F518}" destId="{C48F6833-F1F1-4F02-BB5E-C605D50B1E9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2EA90-5C0C-4975-9B68-8C5CAF5BF24B}">
      <dsp:nvSpPr>
        <dsp:cNvPr id="0" name=""/>
        <dsp:cNvSpPr/>
      </dsp:nvSpPr>
      <dsp:spPr>
        <a:xfrm>
          <a:off x="0" y="417898"/>
          <a:ext cx="6513603" cy="4557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1. Kada je energana izgrađena I koliko je trajala njena izgradnja?</a:t>
          </a:r>
        </a:p>
      </dsp:txBody>
      <dsp:txXfrm>
        <a:off x="22246" y="440144"/>
        <a:ext cx="6469111" cy="411223"/>
      </dsp:txXfrm>
    </dsp:sp>
    <dsp:sp modelId="{95722FED-54BB-4402-8444-572ED29CFA38}">
      <dsp:nvSpPr>
        <dsp:cNvPr id="0" name=""/>
        <dsp:cNvSpPr/>
      </dsp:nvSpPr>
      <dsp:spPr>
        <a:xfrm>
          <a:off x="0" y="928333"/>
          <a:ext cx="6513603" cy="455715"/>
        </a:xfrm>
        <a:prstGeom prst="roundRect">
          <a:avLst/>
        </a:prstGeom>
        <a:solidFill>
          <a:schemeClr val="accent5">
            <a:hueOff val="-750949"/>
            <a:satOff val="-1935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- </a:t>
          </a:r>
          <a:r>
            <a:rPr lang="en-US" sz="1900" kern="1200" dirty="0" smtClean="0"/>
            <a:t>2011</a:t>
          </a:r>
          <a:r>
            <a:rPr lang="sr-Latn-RS" sz="1900" kern="1200" dirty="0" smtClean="0"/>
            <a:t>.</a:t>
          </a:r>
          <a:r>
            <a:rPr lang="en-US" sz="1900" kern="1200" dirty="0" smtClean="0"/>
            <a:t> </a:t>
          </a:r>
          <a:r>
            <a:rPr lang="en-US" sz="1900" kern="1200" dirty="0" err="1"/>
            <a:t>gradnja</a:t>
          </a:r>
          <a:r>
            <a:rPr lang="en-US" sz="1900" kern="1200" dirty="0"/>
            <a:t> je </a:t>
          </a:r>
          <a:r>
            <a:rPr lang="en-US" sz="1900" kern="1200" dirty="0" err="1"/>
            <a:t>trajala</a:t>
          </a:r>
          <a:r>
            <a:rPr lang="en-US" sz="1900" kern="1200" dirty="0"/>
            <a:t> 6 </a:t>
          </a:r>
          <a:r>
            <a:rPr lang="en-US" sz="1900" kern="1200" dirty="0" err="1"/>
            <a:t>meseci</a:t>
          </a:r>
          <a:r>
            <a:rPr lang="en-US" sz="1900" kern="1200" dirty="0"/>
            <a:t>.</a:t>
          </a:r>
        </a:p>
      </dsp:txBody>
      <dsp:txXfrm>
        <a:off x="22246" y="950579"/>
        <a:ext cx="6469111" cy="411223"/>
      </dsp:txXfrm>
    </dsp:sp>
    <dsp:sp modelId="{DA592ABC-83DD-48B9-87A5-33763701A2DA}">
      <dsp:nvSpPr>
        <dsp:cNvPr id="0" name=""/>
        <dsp:cNvSpPr/>
      </dsp:nvSpPr>
      <dsp:spPr>
        <a:xfrm>
          <a:off x="0" y="1438768"/>
          <a:ext cx="6513603" cy="455715"/>
        </a:xfrm>
        <a:prstGeom prst="roundRect">
          <a:avLst/>
        </a:prstGeom>
        <a:solidFill>
          <a:schemeClr val="accent5">
            <a:hueOff val="-1501898"/>
            <a:satOff val="-3871"/>
            <a:lumOff val="-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2. Koliko je koštala izgradnja energane?</a:t>
          </a:r>
        </a:p>
      </dsp:txBody>
      <dsp:txXfrm>
        <a:off x="22246" y="1461014"/>
        <a:ext cx="6469111" cy="411223"/>
      </dsp:txXfrm>
    </dsp:sp>
    <dsp:sp modelId="{1D14E087-E829-464D-9A20-1F85CA37F88E}">
      <dsp:nvSpPr>
        <dsp:cNvPr id="0" name=""/>
        <dsp:cNvSpPr/>
      </dsp:nvSpPr>
      <dsp:spPr>
        <a:xfrm>
          <a:off x="0" y="1949203"/>
          <a:ext cx="6513603" cy="45571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- 4 miliona evra.</a:t>
          </a:r>
        </a:p>
      </dsp:txBody>
      <dsp:txXfrm>
        <a:off x="22246" y="1971449"/>
        <a:ext cx="6469111" cy="411223"/>
      </dsp:txXfrm>
    </dsp:sp>
    <dsp:sp modelId="{015CA3CF-7DBD-44FF-8793-090E27313C5E}">
      <dsp:nvSpPr>
        <dsp:cNvPr id="0" name=""/>
        <dsp:cNvSpPr/>
      </dsp:nvSpPr>
      <dsp:spPr>
        <a:xfrm>
          <a:off x="0" y="2459638"/>
          <a:ext cx="6513603" cy="455715"/>
        </a:xfrm>
        <a:prstGeom prst="roundRect">
          <a:avLst/>
        </a:prstGeom>
        <a:solidFill>
          <a:schemeClr val="accent5">
            <a:hueOff val="-3003797"/>
            <a:satOff val="-7742"/>
            <a:lumOff val="-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3. Koliko imate zaposlenih radnika?</a:t>
          </a:r>
        </a:p>
      </dsp:txBody>
      <dsp:txXfrm>
        <a:off x="22246" y="2481884"/>
        <a:ext cx="6469111" cy="411223"/>
      </dsp:txXfrm>
    </dsp:sp>
    <dsp:sp modelId="{85660E72-9FCF-4D85-BF31-0FB4AC0EA78E}">
      <dsp:nvSpPr>
        <dsp:cNvPr id="0" name=""/>
        <dsp:cNvSpPr/>
      </dsp:nvSpPr>
      <dsp:spPr>
        <a:xfrm>
          <a:off x="0" y="2970073"/>
          <a:ext cx="6513603" cy="455715"/>
        </a:xfrm>
        <a:prstGeom prst="roundRect">
          <a:avLst/>
        </a:prstGeom>
        <a:solidFill>
          <a:schemeClr val="accent5">
            <a:hueOff val="-3754746"/>
            <a:satOff val="-9677"/>
            <a:lumOff val="-65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- 40 radnika.</a:t>
          </a:r>
        </a:p>
      </dsp:txBody>
      <dsp:txXfrm>
        <a:off x="22246" y="2992319"/>
        <a:ext cx="6469111" cy="411223"/>
      </dsp:txXfrm>
    </dsp:sp>
    <dsp:sp modelId="{4F1DA829-9161-4F38-BE0C-AD60EFA4B646}">
      <dsp:nvSpPr>
        <dsp:cNvPr id="0" name=""/>
        <dsp:cNvSpPr/>
      </dsp:nvSpPr>
      <dsp:spPr>
        <a:xfrm>
          <a:off x="0" y="3480508"/>
          <a:ext cx="6513603" cy="45571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4. Koliko je domaćinstava priključeno na energanu?</a:t>
          </a:r>
        </a:p>
      </dsp:txBody>
      <dsp:txXfrm>
        <a:off x="22246" y="3502754"/>
        <a:ext cx="6469111" cy="411223"/>
      </dsp:txXfrm>
    </dsp:sp>
    <dsp:sp modelId="{806C9F69-3E01-4969-8447-8CD9195D5330}">
      <dsp:nvSpPr>
        <dsp:cNvPr id="0" name=""/>
        <dsp:cNvSpPr/>
      </dsp:nvSpPr>
      <dsp:spPr>
        <a:xfrm>
          <a:off x="0" y="3990943"/>
          <a:ext cx="6513603" cy="455715"/>
        </a:xfrm>
        <a:prstGeom prst="roundRect">
          <a:avLst/>
        </a:prstGeom>
        <a:solidFill>
          <a:schemeClr val="accent5">
            <a:hueOff val="-5256644"/>
            <a:satOff val="-13548"/>
            <a:lumOff val="-91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- 4000 domaćinstava.</a:t>
          </a:r>
        </a:p>
      </dsp:txBody>
      <dsp:txXfrm>
        <a:off x="22246" y="4013189"/>
        <a:ext cx="6469111" cy="411223"/>
      </dsp:txXfrm>
    </dsp:sp>
    <dsp:sp modelId="{57603C3B-81B7-4449-BD42-032E8934B1B2}">
      <dsp:nvSpPr>
        <dsp:cNvPr id="0" name=""/>
        <dsp:cNvSpPr/>
      </dsp:nvSpPr>
      <dsp:spPr>
        <a:xfrm>
          <a:off x="0" y="4501377"/>
          <a:ext cx="6513603" cy="455715"/>
        </a:xfrm>
        <a:prstGeom prst="roundRect">
          <a:avLst/>
        </a:prstGeom>
        <a:solidFill>
          <a:schemeClr val="accent5">
            <a:hueOff val="-6007594"/>
            <a:satOff val="-15484"/>
            <a:lumOff val="-104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5. Koliki Vam je kapacitet?</a:t>
          </a:r>
        </a:p>
      </dsp:txBody>
      <dsp:txXfrm>
        <a:off x="22246" y="4523623"/>
        <a:ext cx="6469111" cy="411223"/>
      </dsp:txXfrm>
    </dsp:sp>
    <dsp:sp modelId="{D0E2B431-9232-4575-8CF4-1B814A31118B}">
      <dsp:nvSpPr>
        <dsp:cNvPr id="0" name=""/>
        <dsp:cNvSpPr/>
      </dsp:nvSpPr>
      <dsp:spPr>
        <a:xfrm>
          <a:off x="0" y="5011812"/>
          <a:ext cx="6513603" cy="45571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-30 </a:t>
          </a:r>
          <a:r>
            <a:rPr lang="en-US" sz="1900" kern="1200" dirty="0" err="1" smtClean="0"/>
            <a:t>megavata</a:t>
          </a:r>
          <a:endParaRPr lang="en-US" sz="1900" kern="1200" dirty="0"/>
        </a:p>
      </dsp:txBody>
      <dsp:txXfrm>
        <a:off x="22246" y="5034058"/>
        <a:ext cx="6469111" cy="4112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2EA90-5C0C-4975-9B68-8C5CAF5BF24B}">
      <dsp:nvSpPr>
        <dsp:cNvPr id="0" name=""/>
        <dsp:cNvSpPr/>
      </dsp:nvSpPr>
      <dsp:spPr>
        <a:xfrm>
          <a:off x="0" y="673115"/>
          <a:ext cx="6513603" cy="4557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cs typeface="Calibri Light"/>
            </a:rPr>
            <a:t>6. </a:t>
          </a:r>
          <a:r>
            <a:rPr lang="en-US" sz="1900" kern="1200" dirty="0" err="1">
              <a:cs typeface="Calibri Light"/>
            </a:rPr>
            <a:t>Šta</a:t>
          </a:r>
          <a:r>
            <a:rPr lang="en-US" sz="1900" kern="1200" dirty="0">
              <a:cs typeface="Calibri Light"/>
            </a:rPr>
            <a:t> </a:t>
          </a:r>
          <a:r>
            <a:rPr lang="en-US" sz="1900" kern="1200" dirty="0" err="1">
              <a:cs typeface="Calibri Light"/>
            </a:rPr>
            <a:t>koristite</a:t>
          </a:r>
          <a:r>
            <a:rPr lang="en-US" sz="1900" kern="1200" dirty="0">
              <a:cs typeface="Calibri Light"/>
            </a:rPr>
            <a:t> </a:t>
          </a:r>
          <a:r>
            <a:rPr lang="en-US" sz="1900" kern="1200" dirty="0" err="1">
              <a:cs typeface="Calibri Light"/>
            </a:rPr>
            <a:t>kao</a:t>
          </a:r>
          <a:r>
            <a:rPr lang="en-US" sz="1900" kern="1200" dirty="0">
              <a:cs typeface="Calibri Light"/>
            </a:rPr>
            <a:t> </a:t>
          </a:r>
          <a:r>
            <a:rPr lang="en-US" sz="1900" kern="1200" dirty="0" err="1">
              <a:cs typeface="Calibri Light"/>
            </a:rPr>
            <a:t>izvor</a:t>
          </a:r>
          <a:r>
            <a:rPr lang="en-US" sz="1900" kern="1200" dirty="0">
              <a:cs typeface="Calibri Light"/>
            </a:rPr>
            <a:t> </a:t>
          </a:r>
          <a:r>
            <a:rPr lang="en-US" sz="1900" kern="1200" dirty="0" err="1">
              <a:cs typeface="Calibri Light"/>
            </a:rPr>
            <a:t>energije</a:t>
          </a:r>
          <a:r>
            <a:rPr lang="en-US" sz="1900" kern="1200" dirty="0">
              <a:cs typeface="Calibri Light"/>
            </a:rPr>
            <a:t>?</a:t>
          </a:r>
          <a:endParaRPr lang="en-US" sz="1900" kern="1200" dirty="0">
            <a:latin typeface="Calibri Light"/>
            <a:cs typeface="Calibri Light"/>
          </a:endParaRPr>
        </a:p>
      </dsp:txBody>
      <dsp:txXfrm>
        <a:off x="22246" y="695361"/>
        <a:ext cx="6469111" cy="411223"/>
      </dsp:txXfrm>
    </dsp:sp>
    <dsp:sp modelId="{00E00021-EA7D-4563-BC87-A1018935F125}">
      <dsp:nvSpPr>
        <dsp:cNvPr id="0" name=""/>
        <dsp:cNvSpPr/>
      </dsp:nvSpPr>
      <dsp:spPr>
        <a:xfrm>
          <a:off x="0" y="1183550"/>
          <a:ext cx="6513603" cy="455715"/>
        </a:xfrm>
        <a:prstGeom prst="roundRect">
          <a:avLst/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cs typeface="Calibri Light"/>
            </a:rPr>
            <a:t>- </a:t>
          </a:r>
          <a:r>
            <a:rPr lang="en-US" sz="1900" kern="1200" dirty="0" err="1">
              <a:cs typeface="Calibri Light"/>
            </a:rPr>
            <a:t>Prirodan</a:t>
          </a:r>
          <a:r>
            <a:rPr lang="en-US" sz="1900" kern="1200" dirty="0">
              <a:cs typeface="Calibri Light"/>
            </a:rPr>
            <a:t> gas.</a:t>
          </a:r>
        </a:p>
      </dsp:txBody>
      <dsp:txXfrm>
        <a:off x="22246" y="1205796"/>
        <a:ext cx="6469111" cy="411223"/>
      </dsp:txXfrm>
    </dsp:sp>
    <dsp:sp modelId="{8F2F273E-50D3-4D78-914D-B6A13DB2166F}">
      <dsp:nvSpPr>
        <dsp:cNvPr id="0" name=""/>
        <dsp:cNvSpPr/>
      </dsp:nvSpPr>
      <dsp:spPr>
        <a:xfrm>
          <a:off x="0" y="1693985"/>
          <a:ext cx="6513603" cy="455715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cs typeface="Calibri Light"/>
            </a:rPr>
            <a:t>7. </a:t>
          </a:r>
          <a:r>
            <a:rPr lang="en-US" sz="1900" kern="1200" dirty="0" err="1">
              <a:cs typeface="Calibri Light"/>
            </a:rPr>
            <a:t>Šta</a:t>
          </a:r>
          <a:r>
            <a:rPr lang="en-US" sz="1900" kern="1200" dirty="0">
              <a:cs typeface="Calibri Light"/>
            </a:rPr>
            <a:t> </a:t>
          </a:r>
          <a:r>
            <a:rPr lang="en-US" sz="1900" kern="1200" dirty="0" err="1">
              <a:cs typeface="Calibri Light"/>
            </a:rPr>
            <a:t>koristite</a:t>
          </a:r>
          <a:r>
            <a:rPr lang="en-US" sz="1900" kern="1200" dirty="0">
              <a:cs typeface="Calibri Light"/>
            </a:rPr>
            <a:t> pored </a:t>
          </a:r>
          <a:r>
            <a:rPr lang="en-US" sz="1900" kern="1200" dirty="0" err="1">
              <a:cs typeface="Calibri Light"/>
            </a:rPr>
            <a:t>prirodnog</a:t>
          </a:r>
          <a:r>
            <a:rPr lang="en-US" sz="1900" kern="1200" dirty="0">
              <a:cs typeface="Calibri Light"/>
            </a:rPr>
            <a:t> </a:t>
          </a:r>
          <a:r>
            <a:rPr lang="en-US" sz="1900" kern="1200" dirty="0" err="1">
              <a:cs typeface="Calibri Light"/>
            </a:rPr>
            <a:t>gasa</a:t>
          </a:r>
          <a:r>
            <a:rPr lang="en-US" sz="1900" kern="1200" dirty="0">
              <a:cs typeface="Calibri Light"/>
            </a:rPr>
            <a:t>?</a:t>
          </a:r>
        </a:p>
      </dsp:txBody>
      <dsp:txXfrm>
        <a:off x="22246" y="1716231"/>
        <a:ext cx="6469111" cy="411223"/>
      </dsp:txXfrm>
    </dsp:sp>
    <dsp:sp modelId="{9FDAD0D4-1D8E-457E-B637-BA747EBFFBD2}">
      <dsp:nvSpPr>
        <dsp:cNvPr id="0" name=""/>
        <dsp:cNvSpPr/>
      </dsp:nvSpPr>
      <dsp:spPr>
        <a:xfrm>
          <a:off x="0" y="2204420"/>
          <a:ext cx="6513603" cy="455715"/>
        </a:xfrm>
        <a:prstGeom prst="roundRect">
          <a:avLst/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cs typeface="Calibri Light"/>
            </a:rPr>
            <a:t>- </a:t>
          </a:r>
          <a:r>
            <a:rPr lang="en-US" sz="1900" kern="1200" dirty="0" err="1">
              <a:cs typeface="Calibri Light"/>
            </a:rPr>
            <a:t>Alternativno</a:t>
          </a:r>
          <a:r>
            <a:rPr lang="en-US" sz="1900" kern="1200" dirty="0">
              <a:cs typeface="Calibri Light"/>
            </a:rPr>
            <a:t> </a:t>
          </a:r>
          <a:r>
            <a:rPr lang="en-US" sz="1900" kern="1200" dirty="0" err="1">
              <a:cs typeface="Calibri Light"/>
            </a:rPr>
            <a:t>gorivo</a:t>
          </a:r>
          <a:r>
            <a:rPr lang="en-US" sz="1900" kern="1200" dirty="0">
              <a:cs typeface="Calibri Light"/>
            </a:rPr>
            <a:t> – </a:t>
          </a:r>
          <a:r>
            <a:rPr lang="en-US" sz="1900" kern="1200" dirty="0" err="1">
              <a:cs typeface="Calibri Light"/>
            </a:rPr>
            <a:t>azot</a:t>
          </a:r>
          <a:r>
            <a:rPr lang="en-US" sz="1900" kern="1200" dirty="0">
              <a:cs typeface="Calibri Light"/>
            </a:rPr>
            <a:t>  ( </a:t>
          </a:r>
          <a:r>
            <a:rPr lang="en-US" sz="1900" kern="1200" dirty="0" err="1">
              <a:cs typeface="Calibri Light"/>
            </a:rPr>
            <a:t>ulje</a:t>
          </a:r>
          <a:r>
            <a:rPr lang="en-US" sz="1900" kern="1200" dirty="0">
              <a:cs typeface="Calibri Light"/>
            </a:rPr>
            <a:t> za </a:t>
          </a:r>
          <a:r>
            <a:rPr lang="en-US" sz="1900" kern="1200" dirty="0" err="1">
              <a:cs typeface="Calibri Light"/>
            </a:rPr>
            <a:t>loženje</a:t>
          </a:r>
          <a:r>
            <a:rPr lang="en-US" sz="1900" kern="1200" dirty="0">
              <a:cs typeface="Calibri Light"/>
            </a:rPr>
            <a:t> ).</a:t>
          </a:r>
        </a:p>
      </dsp:txBody>
      <dsp:txXfrm>
        <a:off x="22246" y="2226666"/>
        <a:ext cx="6469111" cy="411223"/>
      </dsp:txXfrm>
    </dsp:sp>
    <dsp:sp modelId="{6C42D8F3-4D1E-471F-9111-6BFF7FAC8CE7}">
      <dsp:nvSpPr>
        <dsp:cNvPr id="0" name=""/>
        <dsp:cNvSpPr/>
      </dsp:nvSpPr>
      <dsp:spPr>
        <a:xfrm>
          <a:off x="0" y="2714855"/>
          <a:ext cx="6513603" cy="45571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cs typeface="Calibri Light"/>
            </a:rPr>
            <a:t>8. </a:t>
          </a:r>
          <a:r>
            <a:rPr lang="en-US" sz="1900" kern="1200" dirty="0" err="1">
              <a:cs typeface="Calibri Light"/>
            </a:rPr>
            <a:t>Šta</a:t>
          </a:r>
          <a:r>
            <a:rPr lang="en-US" sz="1900" kern="1200" dirty="0">
              <a:cs typeface="Calibri Light"/>
            </a:rPr>
            <a:t> </a:t>
          </a:r>
          <a:r>
            <a:rPr lang="en-US" sz="1900" kern="1200" dirty="0" err="1">
              <a:cs typeface="Calibri Light"/>
            </a:rPr>
            <a:t>mislite</a:t>
          </a:r>
          <a:r>
            <a:rPr lang="en-US" sz="1900" kern="1200" dirty="0">
              <a:cs typeface="Calibri Light"/>
            </a:rPr>
            <a:t> da je </a:t>
          </a:r>
          <a:r>
            <a:rPr lang="en-US" sz="1900" kern="1200" dirty="0" err="1">
              <a:cs typeface="Calibri Light"/>
            </a:rPr>
            <a:t>prednost</a:t>
          </a:r>
          <a:r>
            <a:rPr lang="en-US" sz="1900" kern="1200" dirty="0">
              <a:cs typeface="Calibri Light"/>
            </a:rPr>
            <a:t> </a:t>
          </a:r>
          <a:r>
            <a:rPr lang="en-US" sz="1900" kern="1200" dirty="0" err="1">
              <a:cs typeface="Calibri Light"/>
            </a:rPr>
            <a:t>prirodnog</a:t>
          </a:r>
          <a:r>
            <a:rPr lang="en-US" sz="1900" kern="1200" dirty="0">
              <a:cs typeface="Calibri Light"/>
            </a:rPr>
            <a:t> </a:t>
          </a:r>
          <a:r>
            <a:rPr lang="en-US" sz="1900" kern="1200" dirty="0" err="1">
              <a:cs typeface="Calibri Light"/>
            </a:rPr>
            <a:t>gasa</a:t>
          </a:r>
          <a:r>
            <a:rPr lang="en-US" sz="1900" kern="1200" dirty="0">
              <a:cs typeface="Calibri Light"/>
            </a:rPr>
            <a:t> </a:t>
          </a:r>
          <a:r>
            <a:rPr lang="en-US" sz="1900" kern="1200" dirty="0" err="1">
              <a:cs typeface="Calibri Light"/>
            </a:rPr>
            <a:t>kao</a:t>
          </a:r>
          <a:r>
            <a:rPr lang="en-US" sz="1900" kern="1200" dirty="0">
              <a:cs typeface="Calibri Light"/>
            </a:rPr>
            <a:t> </a:t>
          </a:r>
          <a:r>
            <a:rPr lang="en-US" sz="1900" kern="1200" dirty="0" err="1">
              <a:cs typeface="Calibri Light"/>
            </a:rPr>
            <a:t>izvor</a:t>
          </a:r>
          <a:r>
            <a:rPr lang="en-US" sz="1900" kern="1200" dirty="0">
              <a:cs typeface="Calibri Light"/>
            </a:rPr>
            <a:t> </a:t>
          </a:r>
          <a:r>
            <a:rPr lang="en-US" sz="1900" kern="1200" dirty="0" err="1">
              <a:cs typeface="Calibri Light"/>
            </a:rPr>
            <a:t>energije</a:t>
          </a:r>
          <a:r>
            <a:rPr lang="en-US" sz="1900" kern="1200" dirty="0">
              <a:cs typeface="Calibri Light"/>
            </a:rPr>
            <a:t>?</a:t>
          </a:r>
        </a:p>
      </dsp:txBody>
      <dsp:txXfrm>
        <a:off x="22246" y="2737101"/>
        <a:ext cx="6469111" cy="411223"/>
      </dsp:txXfrm>
    </dsp:sp>
    <dsp:sp modelId="{CCD7E9DA-486D-44B9-B4C7-9F4902B5B7B3}">
      <dsp:nvSpPr>
        <dsp:cNvPr id="0" name=""/>
        <dsp:cNvSpPr/>
      </dsp:nvSpPr>
      <dsp:spPr>
        <a:xfrm>
          <a:off x="0" y="3225290"/>
          <a:ext cx="6513603" cy="455715"/>
        </a:xfrm>
        <a:prstGeom prst="roundRect">
          <a:avLst/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cs typeface="Calibri Light"/>
            </a:rPr>
            <a:t>- </a:t>
          </a:r>
          <a:r>
            <a:rPr lang="en-US" sz="1900" kern="1200" dirty="0" err="1">
              <a:cs typeface="Calibri Light"/>
            </a:rPr>
            <a:t>Prirodan</a:t>
          </a:r>
          <a:r>
            <a:rPr lang="en-US" sz="1900" kern="1200" dirty="0">
              <a:cs typeface="Calibri Light"/>
            </a:rPr>
            <a:t> gas je </a:t>
          </a:r>
          <a:r>
            <a:rPr lang="en-US" sz="1900" kern="1200" dirty="0" err="1">
              <a:cs typeface="Calibri Light"/>
            </a:rPr>
            <a:t>ekološki</a:t>
          </a:r>
          <a:r>
            <a:rPr lang="en-US" sz="1900" kern="1200" dirty="0">
              <a:cs typeface="Calibri Light"/>
            </a:rPr>
            <a:t> </a:t>
          </a:r>
          <a:r>
            <a:rPr lang="en-US" sz="1900" kern="1200" dirty="0" err="1">
              <a:cs typeface="Calibri Light"/>
            </a:rPr>
            <a:t>najčistiji</a:t>
          </a:r>
          <a:r>
            <a:rPr lang="en-US" sz="1900" kern="1200" dirty="0">
              <a:cs typeface="Calibri Light"/>
            </a:rPr>
            <a:t>.</a:t>
          </a:r>
        </a:p>
      </dsp:txBody>
      <dsp:txXfrm>
        <a:off x="22246" y="3247536"/>
        <a:ext cx="6469111" cy="411223"/>
      </dsp:txXfrm>
    </dsp:sp>
    <dsp:sp modelId="{A2F3705A-E558-4B17-A80C-EE4B6056632D}">
      <dsp:nvSpPr>
        <dsp:cNvPr id="0" name=""/>
        <dsp:cNvSpPr/>
      </dsp:nvSpPr>
      <dsp:spPr>
        <a:xfrm>
          <a:off x="0" y="3735725"/>
          <a:ext cx="6513603" cy="455715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cs typeface="Calibri Light"/>
            </a:rPr>
            <a:t>9. </a:t>
          </a:r>
          <a:r>
            <a:rPr lang="en-US" sz="1900" kern="1200" dirty="0" err="1">
              <a:cs typeface="Calibri Light"/>
            </a:rPr>
            <a:t>Koliko</a:t>
          </a:r>
          <a:r>
            <a:rPr lang="en-US" sz="1900" kern="1200" dirty="0">
              <a:cs typeface="Calibri Light"/>
            </a:rPr>
            <a:t> </a:t>
          </a:r>
          <a:r>
            <a:rPr lang="en-US" sz="1900" kern="1200" dirty="0" err="1">
              <a:cs typeface="Calibri Light"/>
            </a:rPr>
            <a:t>imate</a:t>
          </a:r>
          <a:r>
            <a:rPr lang="en-US" sz="1900" kern="1200" dirty="0">
              <a:cs typeface="Calibri Light"/>
            </a:rPr>
            <a:t> </a:t>
          </a:r>
          <a:r>
            <a:rPr lang="en-US" sz="1900" kern="1200" dirty="0" err="1">
              <a:cs typeface="Calibri Light"/>
            </a:rPr>
            <a:t>kotlarnica</a:t>
          </a:r>
          <a:r>
            <a:rPr lang="en-US" sz="1900" kern="1200" dirty="0">
              <a:cs typeface="Calibri Light"/>
            </a:rPr>
            <a:t> u </a:t>
          </a:r>
          <a:r>
            <a:rPr lang="en-US" sz="1900" kern="1200" dirty="0" err="1">
              <a:cs typeface="Calibri Light"/>
            </a:rPr>
            <a:t>gradu</a:t>
          </a:r>
          <a:r>
            <a:rPr lang="en-US" sz="1900" kern="1200" dirty="0">
              <a:cs typeface="Calibri Light"/>
            </a:rPr>
            <a:t>?</a:t>
          </a:r>
        </a:p>
      </dsp:txBody>
      <dsp:txXfrm>
        <a:off x="22246" y="3757971"/>
        <a:ext cx="6469111" cy="411223"/>
      </dsp:txXfrm>
    </dsp:sp>
    <dsp:sp modelId="{2A35635D-4540-4BA0-B66B-A553D3BF02D7}">
      <dsp:nvSpPr>
        <dsp:cNvPr id="0" name=""/>
        <dsp:cNvSpPr/>
      </dsp:nvSpPr>
      <dsp:spPr>
        <a:xfrm>
          <a:off x="0" y="4246160"/>
          <a:ext cx="6513603" cy="455715"/>
        </a:xfrm>
        <a:prstGeom prst="roundRect">
          <a:avLst/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cs typeface="Calibri Light"/>
            </a:rPr>
            <a:t>- 4 </a:t>
          </a:r>
          <a:r>
            <a:rPr lang="en-US" sz="1900" kern="1200" dirty="0" err="1">
              <a:cs typeface="Calibri Light"/>
            </a:rPr>
            <a:t>kotlarnice</a:t>
          </a:r>
          <a:r>
            <a:rPr lang="en-US" sz="1900" kern="1200" dirty="0">
              <a:cs typeface="Calibri Light"/>
            </a:rPr>
            <a:t>, 2 </a:t>
          </a:r>
          <a:r>
            <a:rPr lang="en-US" sz="1900" kern="1200" dirty="0" err="1">
              <a:cs typeface="Calibri Light"/>
            </a:rPr>
            <a:t>na</a:t>
          </a:r>
          <a:r>
            <a:rPr lang="en-US" sz="1900" kern="1200" dirty="0">
              <a:cs typeface="Calibri Light"/>
            </a:rPr>
            <a:t> </a:t>
          </a:r>
          <a:r>
            <a:rPr lang="en-US" sz="1900" kern="1200" dirty="0" err="1">
              <a:cs typeface="Calibri Light"/>
            </a:rPr>
            <a:t>mazot</a:t>
          </a:r>
          <a:r>
            <a:rPr lang="en-US" sz="1900" kern="1200" dirty="0">
              <a:cs typeface="Calibri Light"/>
            </a:rPr>
            <a:t> I 2 </a:t>
          </a:r>
          <a:r>
            <a:rPr lang="en-US" sz="1900" kern="1200" dirty="0" err="1">
              <a:cs typeface="Calibri Light"/>
            </a:rPr>
            <a:t>na</a:t>
          </a:r>
          <a:r>
            <a:rPr lang="en-US" sz="1900" kern="1200" dirty="0">
              <a:cs typeface="Calibri Light"/>
            </a:rPr>
            <a:t> gas.</a:t>
          </a:r>
        </a:p>
      </dsp:txBody>
      <dsp:txXfrm>
        <a:off x="22246" y="4268406"/>
        <a:ext cx="6469111" cy="411223"/>
      </dsp:txXfrm>
    </dsp:sp>
    <dsp:sp modelId="{5CE50394-3D91-41D8-B756-30DDDF02FEC4}">
      <dsp:nvSpPr>
        <dsp:cNvPr id="0" name=""/>
        <dsp:cNvSpPr/>
      </dsp:nvSpPr>
      <dsp:spPr>
        <a:xfrm>
          <a:off x="0" y="4756595"/>
          <a:ext cx="6513603" cy="45571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>
            <a:cs typeface="Calibri Light"/>
          </a:endParaRPr>
        </a:p>
      </dsp:txBody>
      <dsp:txXfrm>
        <a:off x="22246" y="4778841"/>
        <a:ext cx="6469111" cy="4112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2EA90-5C0C-4975-9B68-8C5CAF5BF24B}">
      <dsp:nvSpPr>
        <dsp:cNvPr id="0" name=""/>
        <dsp:cNvSpPr/>
      </dsp:nvSpPr>
      <dsp:spPr>
        <a:xfrm>
          <a:off x="0" y="1526914"/>
          <a:ext cx="6834568" cy="4077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cs typeface="Calibri Light"/>
            </a:rPr>
            <a:t>10. </a:t>
          </a:r>
          <a:r>
            <a:rPr lang="en-US" sz="1700" kern="1200" dirty="0" err="1">
              <a:cs typeface="Calibri Light"/>
            </a:rPr>
            <a:t>Kolika</a:t>
          </a:r>
          <a:r>
            <a:rPr lang="en-US" sz="1700" kern="1200" dirty="0">
              <a:cs typeface="Calibri Light"/>
            </a:rPr>
            <a:t> je </a:t>
          </a:r>
          <a:r>
            <a:rPr lang="en-US" sz="1700" kern="1200" dirty="0" err="1">
              <a:cs typeface="Calibri Light"/>
            </a:rPr>
            <a:t>količina</a:t>
          </a:r>
          <a:r>
            <a:rPr lang="en-US" sz="1700" kern="1200" dirty="0">
              <a:cs typeface="Calibri Light"/>
            </a:rPr>
            <a:t> </a:t>
          </a:r>
          <a:r>
            <a:rPr lang="en-US" sz="1700" kern="1200" dirty="0" err="1">
              <a:cs typeface="Calibri Light"/>
            </a:rPr>
            <a:t>sredstava</a:t>
          </a:r>
          <a:r>
            <a:rPr lang="en-US" sz="1700" kern="1200" dirty="0">
              <a:cs typeface="Calibri Light"/>
            </a:rPr>
            <a:t> </a:t>
          </a:r>
          <a:r>
            <a:rPr lang="en-US" sz="1700" kern="1200" dirty="0" err="1">
              <a:cs typeface="Calibri Light"/>
            </a:rPr>
            <a:t>izdvojeno</a:t>
          </a:r>
          <a:r>
            <a:rPr lang="en-US" sz="1700" kern="1200" dirty="0">
              <a:cs typeface="Calibri Light"/>
            </a:rPr>
            <a:t> za </a:t>
          </a:r>
          <a:r>
            <a:rPr lang="en-US" sz="1700" kern="1200" dirty="0" err="1">
              <a:cs typeface="Calibri Light"/>
            </a:rPr>
            <a:t>održavanje</a:t>
          </a:r>
          <a:r>
            <a:rPr lang="en-US" sz="1700" kern="1200" dirty="0">
              <a:cs typeface="Calibri Light"/>
            </a:rPr>
            <a:t> </a:t>
          </a:r>
          <a:r>
            <a:rPr lang="en-US" sz="1700" kern="1200" dirty="0" err="1">
              <a:cs typeface="Calibri Light"/>
            </a:rPr>
            <a:t>uređaja</a:t>
          </a:r>
          <a:r>
            <a:rPr lang="en-US" sz="1700" kern="1200" dirty="0">
              <a:cs typeface="Calibri Light"/>
            </a:rPr>
            <a:t> I </a:t>
          </a:r>
          <a:r>
            <a:rPr lang="en-US" sz="1700" kern="1200" dirty="0" err="1">
              <a:cs typeface="Calibri Light"/>
            </a:rPr>
            <a:t>opreme</a:t>
          </a:r>
          <a:r>
            <a:rPr lang="en-US" sz="1700" kern="1200" dirty="0">
              <a:cs typeface="Calibri Light"/>
            </a:rPr>
            <a:t>?</a:t>
          </a:r>
        </a:p>
      </dsp:txBody>
      <dsp:txXfrm>
        <a:off x="19904" y="1546818"/>
        <a:ext cx="6794760" cy="367937"/>
      </dsp:txXfrm>
    </dsp:sp>
    <dsp:sp modelId="{E4A0E0EE-5C93-428E-8E69-37E2879B2D8E}">
      <dsp:nvSpPr>
        <dsp:cNvPr id="0" name=""/>
        <dsp:cNvSpPr/>
      </dsp:nvSpPr>
      <dsp:spPr>
        <a:xfrm>
          <a:off x="0" y="1983619"/>
          <a:ext cx="6834568" cy="407745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cs typeface="Calibri Light"/>
            </a:rPr>
            <a:t>- 3 000 000 </a:t>
          </a:r>
          <a:r>
            <a:rPr lang="en-US" sz="1700" kern="1200" dirty="0" err="1">
              <a:cs typeface="Calibri Light"/>
            </a:rPr>
            <a:t>dinara</a:t>
          </a:r>
        </a:p>
      </dsp:txBody>
      <dsp:txXfrm>
        <a:off x="19904" y="2003523"/>
        <a:ext cx="6794760" cy="367937"/>
      </dsp:txXfrm>
    </dsp:sp>
    <dsp:sp modelId="{8A14DC2C-2BB2-4C17-93B3-A14969911ECC}">
      <dsp:nvSpPr>
        <dsp:cNvPr id="0" name=""/>
        <dsp:cNvSpPr/>
      </dsp:nvSpPr>
      <dsp:spPr>
        <a:xfrm>
          <a:off x="0" y="2440324"/>
          <a:ext cx="6834568" cy="40774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cs typeface="Calibri Light"/>
            </a:rPr>
            <a:t>11. </a:t>
          </a:r>
          <a:r>
            <a:rPr lang="en-US" sz="1700" kern="1200" dirty="0" err="1">
              <a:cs typeface="Calibri Light"/>
            </a:rPr>
            <a:t>Kolika</a:t>
          </a:r>
          <a:r>
            <a:rPr lang="en-US" sz="1700" kern="1200" dirty="0">
              <a:cs typeface="Calibri Light"/>
            </a:rPr>
            <a:t> je </a:t>
          </a:r>
          <a:r>
            <a:rPr lang="en-US" sz="1700" kern="1200" dirty="0" err="1">
              <a:cs typeface="Calibri Light"/>
            </a:rPr>
            <a:t>količina</a:t>
          </a:r>
          <a:r>
            <a:rPr lang="en-US" sz="1700" kern="1200" dirty="0">
              <a:cs typeface="Calibri Light"/>
            </a:rPr>
            <a:t> </a:t>
          </a:r>
          <a:r>
            <a:rPr lang="en-US" sz="1700" kern="1200" dirty="0" err="1">
              <a:cs typeface="Calibri Light"/>
            </a:rPr>
            <a:t>sredstava</a:t>
          </a:r>
          <a:r>
            <a:rPr lang="en-US" sz="1700" kern="1200" dirty="0">
              <a:cs typeface="Calibri Light"/>
            </a:rPr>
            <a:t> </a:t>
          </a:r>
          <a:r>
            <a:rPr lang="en-US" sz="1700" kern="1200" dirty="0" err="1">
              <a:cs typeface="Calibri Light"/>
            </a:rPr>
            <a:t>izdvojena</a:t>
          </a:r>
          <a:r>
            <a:rPr lang="en-US" sz="1700" kern="1200" dirty="0">
              <a:cs typeface="Calibri Light"/>
            </a:rPr>
            <a:t> za </a:t>
          </a:r>
          <a:r>
            <a:rPr lang="en-US" sz="1700" kern="1200" dirty="0" err="1">
              <a:cs typeface="Calibri Light"/>
            </a:rPr>
            <a:t>održavanje</a:t>
          </a:r>
          <a:r>
            <a:rPr lang="en-US" sz="1700" kern="1200" dirty="0">
              <a:cs typeface="Calibri Light"/>
            </a:rPr>
            <a:t> </a:t>
          </a:r>
          <a:r>
            <a:rPr lang="en-US" sz="1700" kern="1200" dirty="0" err="1">
              <a:cs typeface="Calibri Light"/>
            </a:rPr>
            <a:t>objekta</a:t>
          </a:r>
          <a:r>
            <a:rPr lang="en-US" sz="1700" kern="1200" dirty="0">
              <a:cs typeface="Calibri Light"/>
            </a:rPr>
            <a:t>?</a:t>
          </a:r>
        </a:p>
      </dsp:txBody>
      <dsp:txXfrm>
        <a:off x="19904" y="2460228"/>
        <a:ext cx="6794760" cy="367937"/>
      </dsp:txXfrm>
    </dsp:sp>
    <dsp:sp modelId="{07D3A247-E771-48FA-8879-B5638A84C611}">
      <dsp:nvSpPr>
        <dsp:cNvPr id="0" name=""/>
        <dsp:cNvSpPr/>
      </dsp:nvSpPr>
      <dsp:spPr>
        <a:xfrm>
          <a:off x="0" y="2897029"/>
          <a:ext cx="6834568" cy="40774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cs typeface="Calibri Light"/>
            </a:rPr>
            <a:t>- 30 000 </a:t>
          </a:r>
          <a:r>
            <a:rPr lang="en-US" sz="1700" kern="1200" dirty="0" err="1">
              <a:cs typeface="Calibri Light"/>
            </a:rPr>
            <a:t>dinara</a:t>
          </a:r>
        </a:p>
      </dsp:txBody>
      <dsp:txXfrm>
        <a:off x="19904" y="2916933"/>
        <a:ext cx="6794760" cy="367937"/>
      </dsp:txXfrm>
    </dsp:sp>
    <dsp:sp modelId="{B91F12A2-9151-44D2-93C1-A5081254DA87}">
      <dsp:nvSpPr>
        <dsp:cNvPr id="0" name=""/>
        <dsp:cNvSpPr/>
      </dsp:nvSpPr>
      <dsp:spPr>
        <a:xfrm>
          <a:off x="0" y="3353734"/>
          <a:ext cx="6834568" cy="40774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cs typeface="Calibri Light"/>
            </a:rPr>
            <a:t>12. Da li </a:t>
          </a:r>
          <a:r>
            <a:rPr lang="en-US" sz="1700" kern="1200" dirty="0" err="1">
              <a:cs typeface="Calibri Light"/>
            </a:rPr>
            <a:t>imate</a:t>
          </a:r>
          <a:r>
            <a:rPr lang="en-US" sz="1700" kern="1200" dirty="0">
              <a:cs typeface="Calibri Light"/>
            </a:rPr>
            <a:t> da </a:t>
          </a:r>
          <a:r>
            <a:rPr lang="en-US" sz="1700" kern="1200" dirty="0" err="1">
              <a:cs typeface="Calibri Light"/>
            </a:rPr>
            <a:t>dodate</a:t>
          </a:r>
          <a:r>
            <a:rPr lang="en-US" sz="1700" kern="1200" dirty="0">
              <a:cs typeface="Calibri Light"/>
            </a:rPr>
            <a:t> </a:t>
          </a:r>
          <a:r>
            <a:rPr lang="en-US" sz="1700" kern="1200" dirty="0" err="1">
              <a:cs typeface="Calibri Light"/>
            </a:rPr>
            <a:t>još</a:t>
          </a:r>
          <a:r>
            <a:rPr lang="en-US" sz="1700" kern="1200" dirty="0">
              <a:cs typeface="Calibri Light"/>
            </a:rPr>
            <a:t> </a:t>
          </a:r>
          <a:r>
            <a:rPr lang="en-US" sz="1700" kern="1200" dirty="0" err="1">
              <a:cs typeface="Calibri Light"/>
            </a:rPr>
            <a:t>nešto</a:t>
          </a:r>
          <a:r>
            <a:rPr lang="en-US" sz="1700" kern="1200" dirty="0">
              <a:cs typeface="Calibri Light"/>
            </a:rPr>
            <a:t> o </a:t>
          </a:r>
          <a:r>
            <a:rPr lang="en-US" sz="1700" kern="1200" dirty="0" err="1">
              <a:cs typeface="Calibri Light"/>
            </a:rPr>
            <a:t>dodatnim</a:t>
          </a:r>
          <a:r>
            <a:rPr lang="en-US" sz="1700" kern="1200" dirty="0">
              <a:cs typeface="Calibri Light"/>
            </a:rPr>
            <a:t> </a:t>
          </a:r>
          <a:r>
            <a:rPr lang="en-US" sz="1700" kern="1200" dirty="0" err="1">
              <a:cs typeface="Calibri Light"/>
            </a:rPr>
            <a:t>merama</a:t>
          </a:r>
          <a:r>
            <a:rPr lang="en-US" sz="1700" kern="1200" dirty="0">
              <a:cs typeface="Calibri Light"/>
            </a:rPr>
            <a:t> </a:t>
          </a:r>
          <a:r>
            <a:rPr lang="en-US" sz="1700" kern="1200" dirty="0" err="1">
              <a:cs typeface="Calibri Light"/>
            </a:rPr>
            <a:t>koje</a:t>
          </a:r>
          <a:r>
            <a:rPr lang="en-US" sz="1700" kern="1200" dirty="0">
              <a:cs typeface="Calibri Light"/>
            </a:rPr>
            <a:t> </a:t>
          </a:r>
          <a:r>
            <a:rPr lang="en-US" sz="1700" kern="1200" dirty="0" err="1">
              <a:cs typeface="Calibri Light"/>
            </a:rPr>
            <a:t>preuzimate</a:t>
          </a:r>
          <a:r>
            <a:rPr lang="en-US" sz="1700" kern="1200" dirty="0">
              <a:cs typeface="Calibri Light"/>
            </a:rPr>
            <a:t>?</a:t>
          </a:r>
        </a:p>
      </dsp:txBody>
      <dsp:txXfrm>
        <a:off x="19904" y="3373638"/>
        <a:ext cx="6794760" cy="367937"/>
      </dsp:txXfrm>
    </dsp:sp>
    <dsp:sp modelId="{BF4B0809-6E85-408F-97E1-4EF73EC9BDC1}">
      <dsp:nvSpPr>
        <dsp:cNvPr id="0" name=""/>
        <dsp:cNvSpPr/>
      </dsp:nvSpPr>
      <dsp:spPr>
        <a:xfrm>
          <a:off x="0" y="3810439"/>
          <a:ext cx="6834568" cy="407745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cs typeface="Calibri Light"/>
            </a:rPr>
            <a:t>- </a:t>
          </a:r>
          <a:r>
            <a:rPr lang="en-US" sz="1700" kern="1200" dirty="0" err="1">
              <a:cs typeface="Calibri Light"/>
            </a:rPr>
            <a:t>dva</a:t>
          </a:r>
          <a:r>
            <a:rPr lang="en-US" sz="1700" kern="1200" dirty="0">
              <a:cs typeface="Calibri Light"/>
            </a:rPr>
            <a:t> puta </a:t>
          </a:r>
          <a:r>
            <a:rPr lang="en-US" sz="1700" kern="1200" dirty="0" err="1">
              <a:cs typeface="Calibri Light"/>
            </a:rPr>
            <a:t>godišnje</a:t>
          </a:r>
          <a:r>
            <a:rPr lang="en-US" sz="1700" kern="1200" dirty="0">
              <a:cs typeface="Calibri Light"/>
            </a:rPr>
            <a:t> </a:t>
          </a:r>
          <a:r>
            <a:rPr lang="en-US" sz="1700" kern="1200" dirty="0" err="1">
              <a:cs typeface="Calibri Light"/>
            </a:rPr>
            <a:t>merimo</a:t>
          </a:r>
          <a:r>
            <a:rPr lang="en-US" sz="1700" kern="1200" dirty="0">
              <a:cs typeface="Calibri Light"/>
            </a:rPr>
            <a:t> </a:t>
          </a:r>
          <a:r>
            <a:rPr lang="en-US" sz="1700" kern="1200" dirty="0" err="1">
              <a:cs typeface="Calibri Light"/>
            </a:rPr>
            <a:t>emisuju</a:t>
          </a:r>
          <a:r>
            <a:rPr lang="en-US" sz="1700" kern="1200" dirty="0">
              <a:cs typeface="Calibri Light"/>
            </a:rPr>
            <a:t> </a:t>
          </a:r>
          <a:r>
            <a:rPr lang="en-US" sz="1700" kern="1200" dirty="0" err="1">
              <a:cs typeface="Calibri Light"/>
            </a:rPr>
            <a:t>zagađenja</a:t>
          </a:r>
          <a:r>
            <a:rPr lang="en-US" sz="1700" kern="1200" dirty="0">
              <a:cs typeface="Calibri Light"/>
            </a:rPr>
            <a:t> </a:t>
          </a:r>
          <a:r>
            <a:rPr lang="en-US" sz="1700" kern="1200" dirty="0" err="1">
              <a:cs typeface="Calibri Light"/>
            </a:rPr>
            <a:t>i</a:t>
          </a:r>
          <a:r>
            <a:rPr lang="en-US" sz="1700" kern="1200" dirty="0">
              <a:cs typeface="Calibri Light"/>
            </a:rPr>
            <a:t> </a:t>
          </a:r>
          <a:r>
            <a:rPr lang="en-US" sz="1700" kern="1200" dirty="0" err="1">
              <a:cs typeface="Calibri Light"/>
            </a:rPr>
            <a:t>rezultati</a:t>
          </a:r>
          <a:r>
            <a:rPr lang="en-US" sz="1700" kern="1200" dirty="0">
              <a:cs typeface="Calibri Light"/>
            </a:rPr>
            <a:t> </a:t>
          </a:r>
          <a:r>
            <a:rPr lang="en-US" sz="1700" kern="1200" dirty="0" err="1">
              <a:cs typeface="Calibri Light"/>
            </a:rPr>
            <a:t>su</a:t>
          </a:r>
          <a:r>
            <a:rPr lang="en-US" sz="1700" kern="1200" dirty="0">
              <a:cs typeface="Calibri Light"/>
            </a:rPr>
            <a:t> </a:t>
          </a:r>
          <a:r>
            <a:rPr lang="en-US" sz="1700" kern="1200" dirty="0" err="1">
              <a:cs typeface="Calibri Light"/>
            </a:rPr>
            <a:t>minimalni</a:t>
          </a:r>
          <a:r>
            <a:rPr lang="en-US" sz="1700" kern="1200" dirty="0">
              <a:cs typeface="Calibri Light"/>
            </a:rPr>
            <a:t>.</a:t>
          </a:r>
        </a:p>
      </dsp:txBody>
      <dsp:txXfrm>
        <a:off x="19904" y="3830343"/>
        <a:ext cx="6794760" cy="367937"/>
      </dsp:txXfrm>
    </dsp:sp>
    <dsp:sp modelId="{C48F6833-F1F1-4F02-BB5E-C605D50B1E95}">
      <dsp:nvSpPr>
        <dsp:cNvPr id="0" name=""/>
        <dsp:cNvSpPr/>
      </dsp:nvSpPr>
      <dsp:spPr>
        <a:xfrm>
          <a:off x="0" y="4267144"/>
          <a:ext cx="6834568" cy="40774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19904" y="4287048"/>
        <a:ext cx="6794760" cy="367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dirty="0"/>
              <a:pPr/>
              <a:t>15-Jun-19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36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pPr/>
              <a:t>15-Jun-19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453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pPr/>
              <a:t>15-Jun-19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473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pPr/>
              <a:t>15-Jun-19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233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pPr/>
              <a:t>15-Jun-19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988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pPr/>
              <a:t>15-Jun-19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149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pPr/>
              <a:t>15-Jun-19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38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pPr/>
              <a:t>15-Jun-19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43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pPr/>
              <a:t>15-Jun-19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36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pPr/>
              <a:t>15-Jun-19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409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pPr/>
              <a:t>15-Jun-19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098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dirty="0"/>
              <a:pPr/>
              <a:t>15-Jun-19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41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45809"/>
            <a:ext cx="9144000" cy="1564716"/>
          </a:xfrm>
        </p:spPr>
        <p:txBody>
          <a:bodyPr>
            <a:normAutofit/>
          </a:bodyPr>
          <a:lstStyle/>
          <a:p>
            <a:pPr algn="l"/>
            <a:r>
              <a:rPr lang="en-US" sz="4100">
                <a:latin typeface="Arial"/>
                <a:cs typeface="Arial"/>
              </a:rPr>
              <a:t>UTICAJ GREJANJA I POSTROJENJA NA KVALITET VAZDUHA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47050"/>
            <a:ext cx="9144000" cy="572583"/>
          </a:xfrm>
        </p:spPr>
        <p:txBody>
          <a:bodyPr>
            <a:normAutofit/>
          </a:bodyPr>
          <a:lstStyle/>
          <a:p>
            <a:pPr algn="l"/>
            <a:r>
              <a:rPr lang="sr-Latn-RS" sz="2000" b="1" dirty="0" smtClean="0"/>
              <a:t>Tim: </a:t>
            </a:r>
            <a:r>
              <a:rPr lang="en-US" sz="2000" b="1" dirty="0" smtClean="0"/>
              <a:t>GOGE </a:t>
            </a:r>
            <a:r>
              <a:rPr lang="en-US" sz="2000" b="1" dirty="0"/>
              <a:t>CITY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Freeform: Shape 11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6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F049A-415E-4EEE-A7EF-F3E0780EC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Energana Sombor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14727E2C-8308-4EE7-A5A6-62067F2CA6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49791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431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F049A-415E-4EEE-A7EF-F3E0780EC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Energana Sombor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14727E2C-8308-4EE7-A5A6-62067F2CA6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6148570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524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F049A-415E-4EEE-A7EF-F3E0780EC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Energana Sombor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14727E2C-8308-4EE7-A5A6-62067F2CA6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848533"/>
              </p:ext>
            </p:extLst>
          </p:nvPr>
        </p:nvGraphicFramePr>
        <p:xfrm>
          <a:off x="5194300" y="154546"/>
          <a:ext cx="6834568" cy="6201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013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building, ground, green, floor&#10;&#10;Description generated with very high confidence">
            <a:extLst>
              <a:ext uri="{FF2B5EF4-FFF2-40B4-BE49-F238E27FC236}">
                <a16:creationId xmlns:a16="http://schemas.microsoft.com/office/drawing/2014/main" id="{6A6E1307-96DA-4527-B4FF-6CB9CCF62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108" r="-3" b="7589"/>
          <a:stretch/>
        </p:blipFill>
        <p:spPr>
          <a:xfrm>
            <a:off x="5075788" y="3229456"/>
            <a:ext cx="6191646" cy="3628543"/>
          </a:xfrm>
          <a:prstGeom prst="rect">
            <a:avLst/>
          </a:prstGeom>
        </p:spPr>
      </p:pic>
      <p:pic>
        <p:nvPicPr>
          <p:cNvPr id="8" name="Picture 8" descr="A large white building&#10;&#10;Description generated with very high confidence">
            <a:extLst>
              <a:ext uri="{FF2B5EF4-FFF2-40B4-BE49-F238E27FC236}">
                <a16:creationId xmlns:a16="http://schemas.microsoft.com/office/drawing/2014/main" id="{3AE3348C-154B-4248-B169-E824CE61A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19" r="1" b="1338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0" name="Picture 10" descr="A white refrigerator freezer sitting inside of a building&#10;&#10;Description generated with high confidence">
            <a:extLst>
              <a:ext uri="{FF2B5EF4-FFF2-40B4-BE49-F238E27FC236}">
                <a16:creationId xmlns:a16="http://schemas.microsoft.com/office/drawing/2014/main" id="{68FB63FB-AC35-4195-8C06-BDB64D0725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8" r="-1" b="35996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6" name="Picture 6" descr="A picture containing building, indoor, floor&#10;&#10;Description generated with very high confidence">
            <a:extLst>
              <a:ext uri="{FF2B5EF4-FFF2-40B4-BE49-F238E27FC236}">
                <a16:creationId xmlns:a16="http://schemas.microsoft.com/office/drawing/2014/main" id="{77D1DF1A-827A-45C0-9F0D-D340FA8BA4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5" b="25014"/>
          <a:stretch/>
        </p:blipFill>
        <p:spPr>
          <a:xfrm>
            <a:off x="1" y="4008265"/>
            <a:ext cx="5001186" cy="27922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3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large machine in a room&#10;&#10;Description generated with very high confidence">
            <a:extLst>
              <a:ext uri="{FF2B5EF4-FFF2-40B4-BE49-F238E27FC236}">
                <a16:creationId xmlns:a16="http://schemas.microsoft.com/office/drawing/2014/main" id="{C13969C5-DE93-4B7E-8040-F3C235E55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67" r="1" b="24844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6" name="Picture 6" descr="A picture containing building, indoor, table&#10;&#10;Description generated with very high confidence">
            <a:extLst>
              <a:ext uri="{FF2B5EF4-FFF2-40B4-BE49-F238E27FC236}">
                <a16:creationId xmlns:a16="http://schemas.microsoft.com/office/drawing/2014/main" id="{20543A8B-4D10-4211-880E-CF73ABDFA6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17" r="-3" b="26688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8" name="Picture 8" descr="A person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72B0D47A-D513-4F23-81CF-FCE2A9E6E1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2" r="-3" b="383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3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 descr="A view of a city&#10;&#10;Description generated with very high confidence">
            <a:extLst>
              <a:ext uri="{FF2B5EF4-FFF2-40B4-BE49-F238E27FC236}">
                <a16:creationId xmlns:a16="http://schemas.microsoft.com/office/drawing/2014/main" id="{9378BF40-9239-48D7-A2D5-1712C852D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06" r="-2" b="8985"/>
          <a:stretch/>
        </p:blipFill>
        <p:spPr>
          <a:xfrm>
            <a:off x="4791075" y="2717503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20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B00CF-6A7E-4AA9-8E24-ADD04144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cs typeface="Calibri Light"/>
              </a:rPr>
              <a:t>Sombor</a:t>
            </a:r>
            <a:r>
              <a:rPr lang="en-US" dirty="0">
                <a:solidFill>
                  <a:schemeClr val="bg1"/>
                </a:solidFill>
                <a:cs typeface="Calibri Light"/>
              </a:rPr>
              <a:t> gas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6E2A8-06F3-48CF-841F-61C28E295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406"/>
            <a:ext cx="5097779" cy="406598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400" dirty="0" err="1">
                <a:cs typeface="Calibri"/>
              </a:rPr>
              <a:t>Osnovan</a:t>
            </a:r>
            <a:r>
              <a:rPr lang="en-US" sz="2400" dirty="0">
                <a:cs typeface="Calibri"/>
              </a:rPr>
              <a:t> je 1999. </a:t>
            </a:r>
            <a:r>
              <a:rPr lang="en-US" sz="2400" dirty="0" err="1">
                <a:cs typeface="Calibri"/>
              </a:rPr>
              <a:t>Godine</a:t>
            </a:r>
            <a:r>
              <a:rPr lang="en-US" sz="2400" dirty="0">
                <a:cs typeface="Calibri"/>
              </a:rPr>
              <a:t>.</a:t>
            </a:r>
          </a:p>
          <a:p>
            <a:r>
              <a:rPr lang="en-US" sz="2400" dirty="0" err="1">
                <a:cs typeface="Calibri"/>
              </a:rPr>
              <a:t>Vlasnički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udeli</a:t>
            </a:r>
            <a:r>
              <a:rPr lang="en-US" sz="2400" dirty="0">
                <a:cs typeface="Calibri"/>
              </a:rPr>
              <a:t>: Grad </a:t>
            </a:r>
            <a:r>
              <a:rPr lang="en-US" sz="2400" dirty="0" err="1" smtClean="0">
                <a:cs typeface="Calibri"/>
              </a:rPr>
              <a:t>Sombor</a:t>
            </a:r>
            <a:r>
              <a:rPr lang="sr-Latn-RS" sz="2400" dirty="0">
                <a:cs typeface="Calibri"/>
              </a:rPr>
              <a:t> </a:t>
            </a:r>
            <a:r>
              <a:rPr lang="en-US" sz="2400" dirty="0" smtClean="0">
                <a:cs typeface="Calibri"/>
              </a:rPr>
              <a:t>33</a:t>
            </a:r>
            <a:r>
              <a:rPr lang="en-US" sz="2400" dirty="0">
                <a:cs typeface="Calibri"/>
              </a:rPr>
              <a:t>%        </a:t>
            </a:r>
            <a:r>
              <a:rPr lang="en-US" sz="2400" dirty="0" err="1">
                <a:cs typeface="Calibri"/>
              </a:rPr>
              <a:t>Montmontaža</a:t>
            </a:r>
            <a:r>
              <a:rPr lang="en-US" sz="2400" dirty="0">
                <a:cs typeface="Calibri"/>
              </a:rPr>
              <a:t> Zagreb 67%</a:t>
            </a:r>
          </a:p>
          <a:p>
            <a:r>
              <a:rPr lang="en-US" sz="2400" dirty="0" err="1">
                <a:cs typeface="Calibri"/>
              </a:rPr>
              <a:t>Broj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zaposlenih</a:t>
            </a:r>
            <a:r>
              <a:rPr lang="en-US" sz="2400" dirty="0">
                <a:cs typeface="Calibri"/>
              </a:rPr>
              <a:t>: 12 </a:t>
            </a:r>
          </a:p>
          <a:p>
            <a:r>
              <a:rPr lang="en-US" sz="2400" dirty="0">
                <a:cs typeface="Calibri"/>
              </a:rPr>
              <a:t>DELATNOSTI:</a:t>
            </a:r>
          </a:p>
          <a:p>
            <a:pPr marL="0" indent="0">
              <a:buNone/>
            </a:pPr>
            <a:r>
              <a:rPr lang="en-US" sz="2400" dirty="0" smtClean="0">
                <a:cs typeface="Calibri"/>
              </a:rPr>
              <a:t>-</a:t>
            </a:r>
            <a:r>
              <a:rPr lang="sr-Latn-RS" sz="2400" dirty="0" smtClean="0">
                <a:cs typeface="Calibri"/>
              </a:rPr>
              <a:t> </a:t>
            </a:r>
            <a:r>
              <a:rPr lang="en-US" sz="2400" dirty="0" err="1" smtClean="0">
                <a:cs typeface="Calibri"/>
              </a:rPr>
              <a:t>Izgradnja</a:t>
            </a:r>
            <a:r>
              <a:rPr lang="en-US" sz="2400" dirty="0" smtClean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gasovoda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i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distribucija</a:t>
            </a:r>
            <a:r>
              <a:rPr lang="en-US" sz="2400" dirty="0">
                <a:cs typeface="Calibri"/>
              </a:rPr>
              <a:t> </a:t>
            </a:r>
            <a:r>
              <a:rPr lang="sr-Latn-RS" sz="2400" dirty="0" smtClean="0">
                <a:cs typeface="Calibri"/>
              </a:rPr>
              <a:t> </a:t>
            </a:r>
            <a:r>
              <a:rPr lang="en-US" sz="2400" dirty="0" err="1" smtClean="0">
                <a:cs typeface="Calibri"/>
              </a:rPr>
              <a:t>prirodnog</a:t>
            </a:r>
            <a:r>
              <a:rPr lang="en-US" sz="2400" dirty="0" smtClean="0">
                <a:cs typeface="Calibri"/>
              </a:rPr>
              <a:t>   </a:t>
            </a:r>
            <a:r>
              <a:rPr lang="en-US" sz="2400" dirty="0" err="1" smtClean="0">
                <a:cs typeface="Calibri"/>
              </a:rPr>
              <a:t>gasa</a:t>
            </a:r>
            <a:r>
              <a:rPr lang="en-US" sz="2400" dirty="0">
                <a:cs typeface="Calibri"/>
              </a:rPr>
              <a:t>,</a:t>
            </a:r>
            <a:br>
              <a:rPr lang="en-US" sz="2400" dirty="0">
                <a:cs typeface="Calibri"/>
              </a:rPr>
            </a:br>
            <a:r>
              <a:rPr lang="en-US" sz="2400" dirty="0">
                <a:cs typeface="Calibri"/>
              </a:rPr>
              <a:t>- </a:t>
            </a:r>
            <a:r>
              <a:rPr lang="en-US" sz="2400" dirty="0" err="1">
                <a:cs typeface="Calibri"/>
              </a:rPr>
              <a:t>Licence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za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energetsku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delatnost</a:t>
            </a:r>
            <a:r>
              <a:rPr lang="en-US" sz="2400" dirty="0">
                <a:cs typeface="Calibri"/>
              </a:rPr>
              <a:t>:</a:t>
            </a:r>
            <a:br>
              <a:rPr lang="en-US" sz="2400" dirty="0">
                <a:cs typeface="Calibri"/>
              </a:rPr>
            </a:br>
            <a:r>
              <a:rPr lang="en-US" sz="2400" dirty="0">
                <a:cs typeface="Calibri"/>
              </a:rPr>
              <a:t>  </a:t>
            </a:r>
            <a:r>
              <a:rPr lang="en-US" sz="2400" dirty="0" err="1">
                <a:cs typeface="Calibri"/>
              </a:rPr>
              <a:t>Distribucija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i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upravljanje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distributivnim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smtClean="0">
                <a:cs typeface="Calibri"/>
              </a:rPr>
              <a:t>   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smtClean="0">
                <a:cs typeface="Calibri"/>
              </a:rPr>
              <a:t>  </a:t>
            </a:r>
            <a:r>
              <a:rPr lang="en-US" sz="2400" dirty="0" err="1" smtClean="0">
                <a:cs typeface="Calibri"/>
              </a:rPr>
              <a:t>sistemom</a:t>
            </a:r>
            <a:r>
              <a:rPr lang="en-US" sz="2400" dirty="0" smtClean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za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prirodni</a:t>
            </a:r>
            <a:r>
              <a:rPr lang="en-US" sz="2400" dirty="0">
                <a:cs typeface="Calibri"/>
              </a:rPr>
              <a:t/>
            </a:r>
            <a:br>
              <a:rPr lang="en-US" sz="2400" dirty="0">
                <a:cs typeface="Calibri"/>
              </a:rPr>
            </a:br>
            <a:r>
              <a:rPr lang="en-US" sz="2400" dirty="0">
                <a:cs typeface="Calibri"/>
              </a:rPr>
              <a:t>  gas,</a:t>
            </a:r>
            <a:br>
              <a:rPr lang="en-US" sz="2400" dirty="0">
                <a:cs typeface="Calibri"/>
              </a:rPr>
            </a:br>
            <a:r>
              <a:rPr lang="en-US" sz="2400" dirty="0">
                <a:cs typeface="Calibri"/>
              </a:rPr>
              <a:t>- </a:t>
            </a:r>
            <a:r>
              <a:rPr lang="en-US" sz="2400" dirty="0" err="1">
                <a:cs typeface="Calibri"/>
              </a:rPr>
              <a:t>Javno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snabdevanje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prirodnim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gasom</a:t>
            </a:r>
            <a:r>
              <a:rPr lang="en-US" sz="2400" dirty="0">
                <a:cs typeface="Calibri"/>
              </a:rPr>
              <a:t/>
            </a:r>
            <a:br>
              <a:rPr lang="en-US" sz="2400" dirty="0">
                <a:cs typeface="Calibri"/>
              </a:rPr>
            </a:br>
            <a:r>
              <a:rPr lang="en-US" sz="2400" dirty="0">
                <a:cs typeface="Calibri"/>
              </a:rPr>
              <a:t>- </a:t>
            </a:r>
            <a:r>
              <a:rPr lang="en-US" sz="2400" dirty="0" err="1">
                <a:cs typeface="Calibri"/>
              </a:rPr>
              <a:t>Snabdevanje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prirodnim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gasom</a:t>
            </a:r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  <a:p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6270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outdoor, table, ground, chair&#10;&#10;Description generated with high confidence">
            <a:extLst>
              <a:ext uri="{FF2B5EF4-FFF2-40B4-BE49-F238E27FC236}">
                <a16:creationId xmlns:a16="http://schemas.microsoft.com/office/drawing/2014/main" id="{14ACF472-D62F-48FB-A912-55855EDFC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88" y="146365"/>
            <a:ext cx="4715773" cy="3540423"/>
          </a:xfrm>
          <a:prstGeom prst="rect">
            <a:avLst/>
          </a:prstGeom>
        </p:spPr>
      </p:pic>
      <p:pic>
        <p:nvPicPr>
          <p:cNvPr id="6" name="Picture 6" descr="A picture containing indoor, yellow, wall, ceiling&#10;&#10;Description generated with very high confidence">
            <a:extLst>
              <a:ext uri="{FF2B5EF4-FFF2-40B4-BE49-F238E27FC236}">
                <a16:creationId xmlns:a16="http://schemas.microsoft.com/office/drawing/2014/main" id="{593F7136-473C-4061-9C88-E57BB1B62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378" y="213864"/>
            <a:ext cx="5477773" cy="4115518"/>
          </a:xfrm>
          <a:prstGeom prst="rect">
            <a:avLst/>
          </a:prstGeom>
        </p:spPr>
      </p:pic>
      <p:pic>
        <p:nvPicPr>
          <p:cNvPr id="10" name="Picture 10" descr="A house covered in snow&#10;&#10;Description generated with high confidence">
            <a:extLst>
              <a:ext uri="{FF2B5EF4-FFF2-40B4-BE49-F238E27FC236}">
                <a16:creationId xmlns:a16="http://schemas.microsoft.com/office/drawing/2014/main" id="{0464F96A-B8E1-488A-85C1-6D8FEF615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623" y="3204353"/>
            <a:ext cx="4658263" cy="34254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EA5B00-AD29-4DA5-9E6B-249726527F34}"/>
              </a:ext>
            </a:extLst>
          </p:cNvPr>
          <p:cNvSpPr txBox="1"/>
          <p:nvPr/>
        </p:nvSpPr>
        <p:spPr>
          <a:xfrm>
            <a:off x="8721305" y="4623758"/>
            <a:ext cx="2743200" cy="26468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cs typeface="Calibri"/>
              </a:rPr>
              <a:t>Industrijska merno-regulaciona stanica "Sunce"</a:t>
            </a:r>
            <a:endParaRPr lang="en-US" sz="2800" b="1"/>
          </a:p>
          <a:p>
            <a:endParaRPr lang="en-US"/>
          </a:p>
          <a:p>
            <a:endParaRPr lang="en-US"/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449987-1307-4196-BD15-EECA171F0820}"/>
              </a:ext>
            </a:extLst>
          </p:cNvPr>
          <p:cNvSpPr txBox="1"/>
          <p:nvPr/>
        </p:nvSpPr>
        <p:spPr>
          <a:xfrm>
            <a:off x="122747" y="3860860"/>
            <a:ext cx="308825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cs typeface="Calibri"/>
              </a:rPr>
              <a:t>Industrijska merno-regulaciona stanica "Energana"</a:t>
            </a:r>
            <a:endParaRPr lang="en-US" sz="2800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93CBFD-9FBE-4EAE-A227-2C4514BC904F}"/>
              </a:ext>
            </a:extLst>
          </p:cNvPr>
          <p:cNvSpPr txBox="1"/>
          <p:nvPr/>
        </p:nvSpPr>
        <p:spPr>
          <a:xfrm>
            <a:off x="9927207" y="453569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675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1257"/>
            <a:ext cx="10515600" cy="667657"/>
          </a:xfrm>
        </p:spPr>
        <p:txBody>
          <a:bodyPr>
            <a:normAutofit fontScale="90000"/>
          </a:bodyPr>
          <a:lstStyle/>
          <a:p>
            <a:r>
              <a:rPr lang="sr-Latn-RS" b="1" dirty="0" smtClean="0"/>
              <a:t>Anketa</a:t>
            </a:r>
            <a:endParaRPr lang="en-US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1938197"/>
              </p:ext>
            </p:extLst>
          </p:nvPr>
        </p:nvGraphicFramePr>
        <p:xfrm>
          <a:off x="838200" y="1727200"/>
          <a:ext cx="10515600" cy="4724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38200" y="928914"/>
            <a:ext cx="4717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Čime se grejete?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1296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5185"/>
          </a:xfrm>
        </p:spPr>
        <p:txBody>
          <a:bodyPr>
            <a:normAutofit fontScale="90000"/>
          </a:bodyPr>
          <a:lstStyle/>
          <a:p>
            <a:r>
              <a:rPr lang="sr-Latn-RS" b="1" dirty="0" smtClean="0"/>
              <a:t>Anketa</a:t>
            </a:r>
            <a:endParaRPr lang="en-US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1545935"/>
              </p:ext>
            </p:extLst>
          </p:nvPr>
        </p:nvGraphicFramePr>
        <p:xfrm>
          <a:off x="838200" y="1825625"/>
          <a:ext cx="10515600" cy="4781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41231" y="1030310"/>
            <a:ext cx="9310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Koje se po Vašem mišljenju grejanje najviše isplati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97773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8064"/>
          </a:xfrm>
        </p:spPr>
        <p:txBody>
          <a:bodyPr>
            <a:normAutofit fontScale="90000"/>
          </a:bodyPr>
          <a:lstStyle/>
          <a:p>
            <a:r>
              <a:rPr lang="sr-Latn-RS" b="1" dirty="0" smtClean="0"/>
              <a:t>Anketa</a:t>
            </a:r>
            <a:endParaRPr lang="en-US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8015088"/>
              </p:ext>
            </p:extLst>
          </p:nvPr>
        </p:nvGraphicFramePr>
        <p:xfrm>
          <a:off x="838200" y="1825625"/>
          <a:ext cx="10515600" cy="4755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38200" y="1043190"/>
            <a:ext cx="7379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Da li biste promenili svoj način grejanja?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2043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ark 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1" y="-2667000"/>
            <a:ext cx="6858000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453" y="365125"/>
            <a:ext cx="10515600" cy="781095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S</a:t>
            </a:r>
            <a:r>
              <a:rPr lang="sr-Latn-RS" sz="5400" b="1" dirty="0" smtClean="0">
                <a:solidFill>
                  <a:schemeClr val="bg1"/>
                </a:solidFill>
              </a:rPr>
              <a:t>ADRŽAJ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154" y="1195137"/>
            <a:ext cx="10824410" cy="517990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sr-Latn-RS" sz="11200" b="1" dirty="0" smtClean="0">
                <a:solidFill>
                  <a:schemeClr val="bg1"/>
                </a:solidFill>
              </a:rPr>
              <a:t>1.</a:t>
            </a:r>
            <a:r>
              <a:rPr lang="sr-Latn-RS" sz="11200" dirty="0" smtClean="0">
                <a:solidFill>
                  <a:schemeClr val="bg1"/>
                </a:solidFill>
              </a:rPr>
              <a:t> </a:t>
            </a:r>
            <a:r>
              <a:rPr lang="sr-Latn-RS" sz="11200" b="1" dirty="0" smtClean="0">
                <a:solidFill>
                  <a:schemeClr val="bg1"/>
                </a:solidFill>
              </a:rPr>
              <a:t>Zagađivači</a:t>
            </a:r>
          </a:p>
          <a:p>
            <a:pPr marL="0" indent="0">
              <a:buNone/>
            </a:pPr>
            <a:r>
              <a:rPr lang="sr-Latn-RS" sz="11200" dirty="0">
                <a:solidFill>
                  <a:schemeClr val="bg1"/>
                </a:solidFill>
              </a:rPr>
              <a:t> </a:t>
            </a:r>
            <a:r>
              <a:rPr lang="sr-Latn-RS" sz="11200" dirty="0" smtClean="0">
                <a:solidFill>
                  <a:schemeClr val="bg1"/>
                </a:solidFill>
              </a:rPr>
              <a:t>  1.1. Postrojenja kao „Tihe ubice“</a:t>
            </a:r>
          </a:p>
          <a:p>
            <a:pPr marL="0" indent="0">
              <a:buNone/>
            </a:pPr>
            <a:r>
              <a:rPr lang="sr-Latn-RS" sz="11200" dirty="0">
                <a:solidFill>
                  <a:schemeClr val="bg1"/>
                </a:solidFill>
              </a:rPr>
              <a:t> </a:t>
            </a:r>
            <a:r>
              <a:rPr lang="sr-Latn-RS" sz="11200" dirty="0" smtClean="0">
                <a:solidFill>
                  <a:schemeClr val="bg1"/>
                </a:solidFill>
              </a:rPr>
              <a:t>  1.2. Ugalj</a:t>
            </a:r>
          </a:p>
          <a:p>
            <a:pPr marL="0" indent="0">
              <a:buNone/>
            </a:pPr>
            <a:r>
              <a:rPr lang="sr-Latn-RS" sz="11200" dirty="0">
                <a:solidFill>
                  <a:schemeClr val="bg1"/>
                </a:solidFill>
              </a:rPr>
              <a:t> </a:t>
            </a:r>
            <a:r>
              <a:rPr lang="sr-Latn-RS" sz="11200" dirty="0" smtClean="0">
                <a:solidFill>
                  <a:schemeClr val="bg1"/>
                </a:solidFill>
              </a:rPr>
              <a:t>  1.3. Metali</a:t>
            </a:r>
          </a:p>
          <a:p>
            <a:pPr marL="0" indent="0">
              <a:buNone/>
            </a:pPr>
            <a:r>
              <a:rPr lang="sr-Latn-RS" sz="11200" dirty="0">
                <a:solidFill>
                  <a:schemeClr val="bg1"/>
                </a:solidFill>
              </a:rPr>
              <a:t> </a:t>
            </a:r>
            <a:r>
              <a:rPr lang="sr-Latn-RS" sz="11200" dirty="0" smtClean="0">
                <a:solidFill>
                  <a:schemeClr val="bg1"/>
                </a:solidFill>
              </a:rPr>
              <a:t>  1.4. Uticaj na zdravlje</a:t>
            </a:r>
          </a:p>
          <a:p>
            <a:pPr marL="0" indent="0">
              <a:buNone/>
            </a:pPr>
            <a:r>
              <a:rPr lang="sr-Latn-RS" sz="11200" b="1" dirty="0" smtClean="0">
                <a:solidFill>
                  <a:schemeClr val="bg1"/>
                </a:solidFill>
              </a:rPr>
              <a:t>2. Sistem daljinskog grejanja</a:t>
            </a:r>
          </a:p>
          <a:p>
            <a:pPr marL="0" indent="0">
              <a:buNone/>
            </a:pPr>
            <a:r>
              <a:rPr lang="sr-Latn-RS" sz="11200" dirty="0">
                <a:solidFill>
                  <a:schemeClr val="bg1"/>
                </a:solidFill>
              </a:rPr>
              <a:t> </a:t>
            </a:r>
            <a:r>
              <a:rPr lang="sr-Latn-RS" sz="11200" dirty="0" smtClean="0">
                <a:solidFill>
                  <a:schemeClr val="bg1"/>
                </a:solidFill>
              </a:rPr>
              <a:t>  2.1. Sistem daljinskog grejanja u Srbiji</a:t>
            </a:r>
          </a:p>
          <a:p>
            <a:pPr marL="0" indent="0">
              <a:buNone/>
            </a:pPr>
            <a:r>
              <a:rPr lang="sr-Latn-RS" sz="11200" b="1" dirty="0" smtClean="0">
                <a:solidFill>
                  <a:schemeClr val="bg1"/>
                </a:solidFill>
              </a:rPr>
              <a:t>3</a:t>
            </a:r>
            <a:r>
              <a:rPr lang="sr-Latn-RS" sz="11200" dirty="0" smtClean="0">
                <a:solidFill>
                  <a:schemeClr val="bg1"/>
                </a:solidFill>
              </a:rPr>
              <a:t>. </a:t>
            </a:r>
            <a:r>
              <a:rPr lang="sr-Latn-RS" sz="11200" b="1" dirty="0" smtClean="0">
                <a:solidFill>
                  <a:schemeClr val="bg1"/>
                </a:solidFill>
              </a:rPr>
              <a:t>Energana</a:t>
            </a:r>
          </a:p>
          <a:p>
            <a:pPr marL="0" indent="0">
              <a:buNone/>
            </a:pPr>
            <a:r>
              <a:rPr lang="sr-Latn-RS" sz="11200" b="1" dirty="0" smtClean="0">
                <a:solidFill>
                  <a:schemeClr val="bg1"/>
                </a:solidFill>
              </a:rPr>
              <a:t>4. Sombor gas</a:t>
            </a:r>
          </a:p>
          <a:p>
            <a:pPr marL="0" indent="0">
              <a:buNone/>
            </a:pPr>
            <a:r>
              <a:rPr lang="sr-Latn-RS" sz="11200" b="1" dirty="0" smtClean="0">
                <a:solidFill>
                  <a:schemeClr val="bg1"/>
                </a:solidFill>
              </a:rPr>
              <a:t>5.</a:t>
            </a:r>
            <a:r>
              <a:rPr lang="sr-Latn-RS" sz="11200" dirty="0" smtClean="0">
                <a:solidFill>
                  <a:schemeClr val="bg1"/>
                </a:solidFill>
              </a:rPr>
              <a:t> </a:t>
            </a:r>
            <a:r>
              <a:rPr lang="sr-Latn-RS" sz="11200" b="1" dirty="0" smtClean="0">
                <a:solidFill>
                  <a:schemeClr val="bg1"/>
                </a:solidFill>
              </a:rPr>
              <a:t>Anketa</a:t>
            </a:r>
            <a:endParaRPr lang="en-US" sz="112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1200" b="1" dirty="0" smtClean="0">
                <a:solidFill>
                  <a:schemeClr val="bg1"/>
                </a:solidFill>
              </a:rPr>
              <a:t>6. </a:t>
            </a:r>
            <a:r>
              <a:rPr lang="sr-Latn-RS" sz="11200" b="1" dirty="0" smtClean="0">
                <a:solidFill>
                  <a:schemeClr val="bg1"/>
                </a:solidFill>
              </a:rPr>
              <a:t>Predlog mera za unapređenje ekoloskih performasi termoenergetskih        postrojenja</a:t>
            </a:r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r>
              <a:rPr lang="sr-Latn-RS" dirty="0"/>
              <a:t> </a:t>
            </a:r>
            <a:endParaRPr lang="sr-Latn-R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3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9579"/>
          </a:xfrm>
        </p:spPr>
        <p:txBody>
          <a:bodyPr>
            <a:normAutofit/>
          </a:bodyPr>
          <a:lstStyle/>
          <a:p>
            <a:r>
              <a:rPr lang="sr-Latn-RS" sz="4000" b="1" dirty="0"/>
              <a:t>A</a:t>
            </a:r>
            <a:r>
              <a:rPr lang="sr-Latn-RS" sz="4000" b="1" dirty="0" smtClean="0"/>
              <a:t>nketa</a:t>
            </a:r>
            <a:endParaRPr lang="en-US" sz="4000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2362007"/>
              </p:ext>
            </p:extLst>
          </p:nvPr>
        </p:nvGraphicFramePr>
        <p:xfrm>
          <a:off x="838200" y="1825625"/>
          <a:ext cx="10515600" cy="458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38200" y="1094704"/>
            <a:ext cx="9542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800" dirty="0" smtClean="0"/>
              <a:t>Kada biste mogli da birate, koje greianje biste izabrali?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2689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5185"/>
          </a:xfrm>
        </p:spPr>
        <p:txBody>
          <a:bodyPr>
            <a:normAutofit/>
          </a:bodyPr>
          <a:lstStyle/>
          <a:p>
            <a:r>
              <a:rPr lang="sr-Latn-RS" sz="4000" b="1" dirty="0" smtClean="0"/>
              <a:t>Anketa</a:t>
            </a:r>
            <a:endParaRPr lang="en-US" sz="4000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3723238"/>
              </p:ext>
            </p:extLst>
          </p:nvPr>
        </p:nvGraphicFramePr>
        <p:xfrm>
          <a:off x="838200" y="1825625"/>
          <a:ext cx="10515600" cy="4703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38200" y="1030310"/>
            <a:ext cx="99027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Po </a:t>
            </a:r>
            <a:r>
              <a:rPr lang="en-US" sz="2800" dirty="0" err="1">
                <a:cs typeface="Calibri"/>
              </a:rPr>
              <a:t>Vašem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mišljenju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koja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vrsta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grejanja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najviše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zagađuje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okolinu</a:t>
            </a:r>
            <a:r>
              <a:rPr lang="en-US" sz="2800" dirty="0">
                <a:cs typeface="Calibri"/>
              </a:rPr>
              <a:t>?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511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actory-2-1080x5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892" y="0"/>
            <a:ext cx="12617786" cy="6858000"/>
          </a:xfrm>
          <a:prstGeom prst="rect">
            <a:avLst/>
          </a:prstGeom>
          <a:effectLst>
            <a:outerShdw blurRad="952500" dist="50800" dir="5400000" algn="ctr" rotWithShape="0">
              <a:srgbClr val="000000">
                <a:alpha val="36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4062" y="191704"/>
            <a:ext cx="10515600" cy="1325563"/>
          </a:xfrm>
        </p:spPr>
        <p:txBody>
          <a:bodyPr>
            <a:normAutofit/>
          </a:bodyPr>
          <a:lstStyle/>
          <a:p>
            <a:r>
              <a:rPr lang="vi-VN" dirty="0" smtClean="0"/>
              <a:t>Predlog mera za unapređenje ekoloških performasi termoenergetskih postrojenja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5671" y="1907628"/>
            <a:ext cx="11193516" cy="460353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2400" dirty="0" smtClean="0"/>
              <a:t>Približavanje dobroj svetskoj praksi sprovelo bi se pre svega kroz rekonsturkciju svih kotlova, čime bi se povećala njihova efikasnost, a samim tim i smanjila aerozagađenja. U procesu proizvodnje mogućnost uštede se može postići na sledeće način</a:t>
            </a:r>
            <a:r>
              <a:rPr lang="en-US" sz="2400" dirty="0" smtClean="0"/>
              <a:t>e</a:t>
            </a:r>
            <a:r>
              <a:rPr lang="vi-VN" sz="2400" dirty="0" smtClean="0"/>
              <a:t>:</a:t>
            </a: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vi-VN" sz="2400" b="1" dirty="0" smtClean="0">
                <a:solidFill>
                  <a:srgbClr val="FF0000"/>
                </a:solidFill>
              </a:rPr>
              <a:t>Zamenom starih kotlovskih postrojenja novim, sa višim stepenom korisnosti;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vi-VN" sz="2400" b="1" dirty="0" smtClean="0">
                <a:solidFill>
                  <a:srgbClr val="FF0000"/>
                </a:solidFill>
              </a:rPr>
              <a:t>Dogradnja ili zamena dotrajalih delova kotlova sa efikasnijim izmenjivačem;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vi-VN" sz="2400" b="1" dirty="0" smtClean="0">
                <a:solidFill>
                  <a:srgbClr val="FF0000"/>
                </a:solidFill>
              </a:rPr>
              <a:t> Izgradnja sopstvenih bunara, čime će se smanjiti troškovi na dopuni sistema i ujedno dobiti sigurnost u snabdevanju vodom;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vi-VN" sz="2400" b="1" dirty="0" smtClean="0">
                <a:solidFill>
                  <a:srgbClr val="FF0000"/>
                </a:solidFill>
              </a:rPr>
              <a:t> Korišćenje kondezata dimnih gasova, tretiranje i korišćenje te vode za dopunu sistema.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efd48998bec4c2c8778a406d91fe6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6485"/>
            <a:ext cx="12192000" cy="695096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545" y="299545"/>
            <a:ext cx="11619186" cy="61800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 smtClean="0"/>
              <a:t>U </a:t>
            </a:r>
            <a:r>
              <a:rPr lang="en-US" dirty="0" err="1" smtClean="0"/>
              <a:t>procesu</a:t>
            </a:r>
            <a:r>
              <a:rPr lang="en-US" dirty="0" smtClean="0"/>
              <a:t> </a:t>
            </a:r>
            <a:r>
              <a:rPr lang="en-US" dirty="0" err="1" smtClean="0"/>
              <a:t>prenosa</a:t>
            </a:r>
            <a:r>
              <a:rPr lang="en-US" dirty="0" smtClean="0"/>
              <a:t> </a:t>
            </a:r>
            <a:r>
              <a:rPr lang="en-US" dirty="0" err="1" smtClean="0"/>
              <a:t>mogućnost</a:t>
            </a:r>
            <a:r>
              <a:rPr lang="en-US" dirty="0" smtClean="0"/>
              <a:t> </a:t>
            </a:r>
            <a:r>
              <a:rPr lang="en-US" dirty="0" err="1" smtClean="0"/>
              <a:t>uštede</a:t>
            </a:r>
            <a:r>
              <a:rPr lang="en-US" dirty="0" smtClean="0"/>
              <a:t> </a:t>
            </a:r>
            <a:r>
              <a:rPr lang="en-US" dirty="0" err="1" smtClean="0"/>
              <a:t>toplotne</a:t>
            </a:r>
            <a:r>
              <a:rPr lang="en-US" dirty="0" smtClean="0"/>
              <a:t> </a:t>
            </a:r>
            <a:r>
              <a:rPr lang="en-US" dirty="0" err="1" smtClean="0"/>
              <a:t>energije</a:t>
            </a:r>
            <a:r>
              <a:rPr lang="en-US" dirty="0" smtClean="0"/>
              <a:t> se </a:t>
            </a:r>
            <a:r>
              <a:rPr lang="en-US" dirty="0" err="1" smtClean="0"/>
              <a:t>može</a:t>
            </a:r>
            <a:r>
              <a:rPr lang="en-US" dirty="0" smtClean="0"/>
              <a:t> </a:t>
            </a:r>
            <a:r>
              <a:rPr lang="en-US" dirty="0" err="1" smtClean="0"/>
              <a:t>postići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sledeće</a:t>
            </a:r>
            <a:r>
              <a:rPr lang="en-US" dirty="0" smtClean="0"/>
              <a:t> </a:t>
            </a:r>
            <a:r>
              <a:rPr lang="en-US" dirty="0" err="1" smtClean="0"/>
              <a:t>načine</a:t>
            </a:r>
            <a:r>
              <a:rPr lang="en-US" dirty="0" smtClean="0"/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FF0000"/>
                </a:solidFill>
              </a:rPr>
              <a:t>Zamenom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starih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vrelovoda</a:t>
            </a:r>
            <a:r>
              <a:rPr lang="en-US" b="1" dirty="0" smtClean="0">
                <a:solidFill>
                  <a:srgbClr val="FF0000"/>
                </a:solidFill>
              </a:rPr>
              <a:t> u </a:t>
            </a:r>
            <a:r>
              <a:rPr lang="en-US" b="1" dirty="0" err="1" smtClean="0">
                <a:solidFill>
                  <a:srgbClr val="FF0000"/>
                </a:solidFill>
              </a:rPr>
              <a:t>kanalima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novim</a:t>
            </a:r>
            <a:r>
              <a:rPr lang="en-US" b="1" dirty="0" smtClean="0">
                <a:solidFill>
                  <a:srgbClr val="FF0000"/>
                </a:solidFill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</a:rPr>
              <a:t>predizolovanim</a:t>
            </a:r>
            <a:r>
              <a:rPr lang="en-US" b="1" dirty="0" smtClean="0">
                <a:solidFill>
                  <a:srgbClr val="FF0000"/>
                </a:solidFill>
              </a:rPr>
              <a:t>) </a:t>
            </a:r>
            <a:r>
              <a:rPr lang="en-US" b="1" dirty="0" err="1" smtClean="0">
                <a:solidFill>
                  <a:srgbClr val="FF0000"/>
                </a:solidFill>
              </a:rPr>
              <a:t>vrelovodima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kod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kojih</a:t>
            </a:r>
            <a:r>
              <a:rPr lang="en-US" b="1" dirty="0" smtClean="0">
                <a:solidFill>
                  <a:srgbClr val="FF0000"/>
                </a:solidFill>
              </a:rPr>
              <a:t> je </a:t>
            </a:r>
            <a:r>
              <a:rPr lang="en-US" b="1" dirty="0" err="1" smtClean="0">
                <a:solidFill>
                  <a:srgbClr val="FF0000"/>
                </a:solidFill>
              </a:rPr>
              <a:t>toplotni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gubitak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mnogo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manji</a:t>
            </a:r>
            <a:r>
              <a:rPr lang="en-US" b="1" dirty="0" smtClean="0">
                <a:solidFill>
                  <a:srgbClr val="FF0000"/>
                </a:solidFill>
              </a:rPr>
              <a:t>;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Redovnom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kontrolom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gubitaka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vode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saniranjem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svih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havarija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vrelovodnom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sistemu</a:t>
            </a:r>
            <a:r>
              <a:rPr lang="en-US" b="1" dirty="0" smtClean="0">
                <a:solidFill>
                  <a:srgbClr val="FF0000"/>
                </a:solidFill>
              </a:rPr>
              <a:t>;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Redovnom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kontrolom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stanja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izolacije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tj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</a:rPr>
              <a:t>termovizijsko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snimanje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vrelovodnih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trasa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planiranje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sanacije</a:t>
            </a:r>
            <a:r>
              <a:rPr lang="en-US" b="1" dirty="0" smtClean="0">
                <a:solidFill>
                  <a:srgbClr val="FF0000"/>
                </a:solidFill>
              </a:rPr>
              <a:t> u </a:t>
            </a:r>
            <a:r>
              <a:rPr lang="en-US" b="1" dirty="0" err="1" smtClean="0">
                <a:solidFill>
                  <a:srgbClr val="FF0000"/>
                </a:solidFill>
              </a:rPr>
              <a:t>skladu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nalazima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  <a:endParaRPr lang="sr-Latn-RS" b="1" dirty="0" smtClean="0">
              <a:solidFill>
                <a:srgbClr val="FF0000"/>
              </a:solidFill>
            </a:endParaRPr>
          </a:p>
          <a:p>
            <a:endParaRPr lang="sr-Latn-RS" dirty="0" smtClean="0"/>
          </a:p>
          <a:p>
            <a:r>
              <a:rPr lang="en-US" dirty="0" smtClean="0"/>
              <a:t>U </a:t>
            </a:r>
            <a:r>
              <a:rPr lang="en-US" dirty="0" err="1" smtClean="0"/>
              <a:t>samom</a:t>
            </a:r>
            <a:r>
              <a:rPr lang="en-US" dirty="0" smtClean="0"/>
              <a:t> </a:t>
            </a:r>
            <a:r>
              <a:rPr lang="en-US" dirty="0" err="1" smtClean="0"/>
              <a:t>procesu</a:t>
            </a:r>
            <a:r>
              <a:rPr lang="en-US" dirty="0" smtClean="0"/>
              <a:t> </a:t>
            </a:r>
            <a:r>
              <a:rPr lang="en-US" dirty="0" err="1" smtClean="0"/>
              <a:t>predaje</a:t>
            </a:r>
            <a:r>
              <a:rPr lang="en-US" dirty="0" smtClean="0"/>
              <a:t> </a:t>
            </a:r>
            <a:r>
              <a:rPr lang="en-US" dirty="0" err="1" smtClean="0"/>
              <a:t>toplotne</a:t>
            </a:r>
            <a:r>
              <a:rPr lang="en-US" dirty="0" smtClean="0"/>
              <a:t> </a:t>
            </a:r>
            <a:r>
              <a:rPr lang="en-US" dirty="0" err="1" smtClean="0"/>
              <a:t>energije</a:t>
            </a:r>
            <a:r>
              <a:rPr lang="en-US" dirty="0" smtClean="0"/>
              <a:t> u </a:t>
            </a:r>
            <a:r>
              <a:rPr lang="en-US" dirty="0" err="1" smtClean="0"/>
              <a:t>toplotnim</a:t>
            </a:r>
            <a:r>
              <a:rPr lang="en-US" dirty="0" smtClean="0"/>
              <a:t> </a:t>
            </a:r>
            <a:r>
              <a:rPr lang="en-US" dirty="0" err="1" smtClean="0"/>
              <a:t>podstanicama</a:t>
            </a:r>
            <a:r>
              <a:rPr lang="en-US" dirty="0" smtClean="0"/>
              <a:t> </a:t>
            </a:r>
            <a:r>
              <a:rPr lang="en-US" dirty="0" err="1" smtClean="0"/>
              <a:t>moguće</a:t>
            </a:r>
            <a:r>
              <a:rPr lang="en-US" dirty="0" smtClean="0"/>
              <a:t> </a:t>
            </a:r>
            <a:r>
              <a:rPr lang="en-US" dirty="0" err="1" smtClean="0"/>
              <a:t>uštede</a:t>
            </a:r>
            <a:r>
              <a:rPr lang="en-US" dirty="0" smtClean="0"/>
              <a:t> </a:t>
            </a:r>
            <a:r>
              <a:rPr lang="en-US" dirty="0" err="1" smtClean="0"/>
              <a:t>toplotne</a:t>
            </a:r>
            <a:r>
              <a:rPr lang="en-US" dirty="0" smtClean="0"/>
              <a:t> </a:t>
            </a:r>
            <a:r>
              <a:rPr lang="en-US" dirty="0" err="1" smtClean="0"/>
              <a:t>energije</a:t>
            </a:r>
            <a:r>
              <a:rPr lang="en-US" dirty="0" smtClean="0"/>
              <a:t> se </a:t>
            </a:r>
            <a:r>
              <a:rPr lang="en-US" dirty="0" err="1" smtClean="0"/>
              <a:t>mogu</a:t>
            </a:r>
            <a:r>
              <a:rPr lang="en-US" dirty="0" smtClean="0"/>
              <a:t> </a:t>
            </a:r>
            <a:r>
              <a:rPr lang="en-US" dirty="0" err="1" smtClean="0"/>
              <a:t>dobiti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sledeći</a:t>
            </a:r>
            <a:r>
              <a:rPr lang="en-US" dirty="0" smtClean="0"/>
              <a:t> </a:t>
            </a:r>
            <a:r>
              <a:rPr lang="en-US" dirty="0" err="1" smtClean="0"/>
              <a:t>način</a:t>
            </a:r>
            <a:r>
              <a:rPr lang="en-US" dirty="0" smtClean="0"/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FF0000"/>
                </a:solidFill>
              </a:rPr>
              <a:t>Rekonstrukcijom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toplotnih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podstanica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tj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</a:rPr>
              <a:t>njihovom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automatizacijom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stvaranjem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mogućnosti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za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automatski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rad</a:t>
            </a:r>
            <a:r>
              <a:rPr lang="en-US" b="1" dirty="0" smtClean="0">
                <a:solidFill>
                  <a:srgbClr val="FF0000"/>
                </a:solidFill>
              </a:rPr>
              <a:t> u </a:t>
            </a:r>
            <a:r>
              <a:rPr lang="en-US" b="1" dirty="0" err="1" smtClean="0">
                <a:solidFill>
                  <a:srgbClr val="FF0000"/>
                </a:solidFill>
              </a:rPr>
              <a:t>skladu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potrebama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potrošača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spoljnim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uslovima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dnevnim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nedeljnim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režimom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rada</a:t>
            </a:r>
            <a:r>
              <a:rPr lang="en-US" b="1" dirty="0" smtClean="0">
                <a:solidFill>
                  <a:srgbClr val="FF0000"/>
                </a:solidFill>
              </a:rPr>
              <a:t>;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FF0000"/>
                </a:solidFill>
              </a:rPr>
              <a:t>Sanacijom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izolacije</a:t>
            </a:r>
            <a:r>
              <a:rPr lang="en-US" b="1" dirty="0" smtClean="0">
                <a:solidFill>
                  <a:srgbClr val="FF0000"/>
                </a:solidFill>
              </a:rPr>
              <a:t> u </a:t>
            </a:r>
            <a:r>
              <a:rPr lang="en-US" b="1" dirty="0" err="1" smtClean="0">
                <a:solidFill>
                  <a:srgbClr val="FF0000"/>
                </a:solidFill>
              </a:rPr>
              <a:t>starim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toplotnim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podstanicama</a:t>
            </a:r>
            <a:r>
              <a:rPr lang="en-US" b="1" dirty="0" smtClean="0">
                <a:solidFill>
                  <a:srgbClr val="FF0000"/>
                </a:solidFill>
              </a:rPr>
              <a:t>;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FF0000"/>
                </a:solidFill>
              </a:rPr>
              <a:t>Realizacijom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sistema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za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daljinski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nadzor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upravljanje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toplotnim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podstanicama</a:t>
            </a:r>
            <a:r>
              <a:rPr lang="en-US" b="1" dirty="0" smtClean="0">
                <a:solidFill>
                  <a:srgbClr val="FF0000"/>
                </a:solidFill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</a:rPr>
              <a:t>naročito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kod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velikih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objekata</a:t>
            </a:r>
            <a:r>
              <a:rPr lang="en-US" b="1" dirty="0" smtClean="0">
                <a:solidFill>
                  <a:srgbClr val="FF0000"/>
                </a:solidFill>
              </a:rPr>
              <a:t>), </a:t>
            </a:r>
            <a:r>
              <a:rPr lang="en-US" b="1" dirty="0" err="1" smtClean="0">
                <a:solidFill>
                  <a:srgbClr val="FF0000"/>
                </a:solidFill>
              </a:rPr>
              <a:t>kao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redovnom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kontrolom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podešavanjem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rada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toplotnih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podstanica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strane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službe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održavanja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b="1" dirty="0" smtClean="0">
              <a:solidFill>
                <a:srgbClr val="FF0000"/>
              </a:solidFill>
            </a:endParaRPr>
          </a:p>
          <a:p>
            <a:pPr marL="514350" indent="-51435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9169e5712ad48c18ca3e97171ee2e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6485"/>
            <a:ext cx="12192000" cy="695096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646388" y="662151"/>
            <a:ext cx="11004330" cy="580171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vi-VN" sz="4500" dirty="0" smtClean="0"/>
              <a:t>U procesu potrošnje toplotne energije moguće unapređenja se mogu ostvariti na sledeći način: </a:t>
            </a:r>
            <a:endParaRPr lang="sr-Latn-RS" sz="4500" dirty="0" smtClean="0"/>
          </a:p>
          <a:p>
            <a:pPr marL="514350" indent="-514350">
              <a:buFont typeface="+mj-lt"/>
              <a:buAutoNum type="arabicPeriod"/>
            </a:pPr>
            <a:r>
              <a:rPr lang="vi-VN" sz="3800" b="1" dirty="0" smtClean="0">
                <a:solidFill>
                  <a:srgbClr val="FF0000"/>
                </a:solidFill>
              </a:rPr>
              <a:t>Donošenje tarifnog pravilnika i naplata prema izmerenoj energiji, tj. prema energiji koja je predata objektu; </a:t>
            </a:r>
            <a:endParaRPr lang="sr-Latn-RS" sz="3800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vi-VN" sz="3800" b="1" dirty="0" smtClean="0">
                <a:solidFill>
                  <a:srgbClr val="FF0000"/>
                </a:solidFill>
              </a:rPr>
              <a:t>Izrada tehnoekonomskih analiza ugradnje izolacije objekata i na osnovu predviđene ili izmerene uštede toplotne energije omogućiti povoljno kreditiranje građana za ugradnju izolacije uz pokrivanje ostalih troškova; </a:t>
            </a:r>
            <a:endParaRPr lang="sr-Latn-RS" sz="3800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vi-VN" sz="3800" b="1" dirty="0" smtClean="0">
                <a:solidFill>
                  <a:srgbClr val="FF0000"/>
                </a:solidFill>
              </a:rPr>
              <a:t>Donošenjem novih propisa u izgradnji objekata u smislu izolovanosti objekata; </a:t>
            </a:r>
            <a:endParaRPr lang="sr-Latn-RS" sz="3800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vi-VN" sz="3800" b="1" dirty="0" smtClean="0">
                <a:solidFill>
                  <a:srgbClr val="FF0000"/>
                </a:solidFill>
              </a:rPr>
              <a:t>Ugradnjom toplotne izolacije između stambenih i poslovnih prostora i između samih poslovnih prostora zbog mogućnosti isključenja pojedinih potrošača, ili međusobne štednje. Ovaj uslov treba uneti u tehničke uslove i mora biti usvojen od Skupštine Grada čime će praktično navedeni uslov biti obaveza investitora, odnosno pravilo u projektovanju i izvođenju objekata na teritoriji grada Novog Sada. </a:t>
            </a:r>
            <a:endParaRPr lang="sr-Latn-RS" sz="3800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vi-VN" sz="3800" b="1" dirty="0" smtClean="0">
                <a:solidFill>
                  <a:srgbClr val="FF0000"/>
                </a:solidFill>
              </a:rPr>
              <a:t>Edukacija građana o potrebi štednje svih vidova energije i propagiranje energetske efikasnosti. Edukacija treba da se sprovodi na adekvatan način za sve uzrastne kategorije</a:t>
            </a:r>
            <a:endParaRPr lang="en-US" sz="3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D08F3-A0C0-4FE4-B3A3-D7FC9F75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85" y="2967427"/>
            <a:ext cx="10515600" cy="112428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cs typeface="Calibri Light"/>
              </a:rPr>
              <a:t>Hvala na pažnji !</a:t>
            </a:r>
            <a:br>
              <a:rPr lang="en-US" sz="6000" b="1" dirty="0">
                <a:cs typeface="Calibri Light"/>
              </a:rPr>
            </a:br>
            <a:r>
              <a:rPr lang="en-US" dirty="0">
                <a:cs typeface="Calibri Light"/>
              </a:rPr>
              <a:t/>
            </a:r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/>
            </a:r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>                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176661-0998-402D-B955-A356FFA5C8A8}"/>
              </a:ext>
            </a:extLst>
          </p:cNvPr>
          <p:cNvSpPr txBox="1"/>
          <p:nvPr/>
        </p:nvSpPr>
        <p:spPr>
          <a:xfrm>
            <a:off x="8586420" y="4546121"/>
            <a:ext cx="2743200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2800" dirty="0" err="1">
                <a:solidFill>
                  <a:schemeClr val="bg1"/>
                </a:solidFill>
                <a:cs typeface="Calibri"/>
              </a:rPr>
              <a:t>Jelena</a:t>
            </a:r>
            <a:r>
              <a:rPr lang="en-US" sz="28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Calibri"/>
              </a:rPr>
              <a:t>Rkman</a:t>
            </a:r>
            <a:r>
              <a:rPr lang="en-US" sz="2800" dirty="0">
                <a:solidFill>
                  <a:schemeClr val="bg1"/>
                </a:solidFill>
                <a:cs typeface="Calibri"/>
              </a:rPr>
              <a:t/>
            </a:r>
            <a:br>
              <a:rPr lang="en-US" sz="2800" dirty="0">
                <a:solidFill>
                  <a:schemeClr val="bg1"/>
                </a:solidFill>
                <a:cs typeface="Calibri"/>
              </a:rPr>
            </a:br>
            <a:r>
              <a:rPr lang="en-US" sz="2800" dirty="0">
                <a:solidFill>
                  <a:schemeClr val="bg1"/>
                </a:solidFill>
                <a:cs typeface="Calibri"/>
              </a:rPr>
              <a:t>Mila </a:t>
            </a:r>
            <a:r>
              <a:rPr lang="en-US" sz="2800" dirty="0" err="1">
                <a:solidFill>
                  <a:schemeClr val="bg1"/>
                </a:solidFill>
                <a:cs typeface="Calibri"/>
              </a:rPr>
              <a:t>Bikar</a:t>
            </a:r>
            <a:r>
              <a:rPr lang="en-US" sz="2800" dirty="0">
                <a:solidFill>
                  <a:schemeClr val="bg1"/>
                </a:solidFill>
                <a:cs typeface="Calibri"/>
              </a:rPr>
              <a:t> </a:t>
            </a:r>
            <a:br>
              <a:rPr lang="en-US" sz="2800" dirty="0">
                <a:solidFill>
                  <a:schemeClr val="bg1"/>
                </a:solidFill>
                <a:cs typeface="Calibri"/>
              </a:rPr>
            </a:br>
            <a:r>
              <a:rPr lang="en-US" sz="2800" dirty="0">
                <a:solidFill>
                  <a:schemeClr val="bg1"/>
                </a:solidFill>
                <a:cs typeface="Calibri"/>
              </a:rPr>
              <a:t>Ivana </a:t>
            </a:r>
            <a:r>
              <a:rPr lang="en-US" sz="2800" dirty="0" err="1">
                <a:solidFill>
                  <a:schemeClr val="bg1"/>
                </a:solidFill>
                <a:cs typeface="Calibri"/>
              </a:rPr>
              <a:t>Lovrić</a:t>
            </a:r>
            <a:r>
              <a:rPr lang="en-US" sz="2800" dirty="0">
                <a:solidFill>
                  <a:schemeClr val="bg1"/>
                </a:solidFill>
                <a:cs typeface="Calibri"/>
              </a:rPr>
              <a:t/>
            </a:r>
            <a:br>
              <a:rPr lang="en-US" sz="2800" dirty="0">
                <a:solidFill>
                  <a:schemeClr val="bg1"/>
                </a:solidFill>
                <a:cs typeface="Calibri"/>
              </a:rPr>
            </a:br>
            <a:r>
              <a:rPr lang="en-US" sz="2800" dirty="0" err="1">
                <a:solidFill>
                  <a:schemeClr val="bg1"/>
                </a:solidFill>
                <a:cs typeface="Calibri"/>
              </a:rPr>
              <a:t>Dimitrije</a:t>
            </a:r>
            <a:r>
              <a:rPr lang="en-US" sz="28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Calibri"/>
              </a:rPr>
              <a:t>Vukeljić</a:t>
            </a:r>
            <a:r>
              <a:rPr lang="en-US" sz="2800" dirty="0">
                <a:solidFill>
                  <a:schemeClr val="bg1"/>
                </a:solidFill>
                <a:cs typeface="Calibri"/>
              </a:rPr>
              <a:t/>
            </a:r>
            <a:br>
              <a:rPr lang="en-US" sz="2800" dirty="0">
                <a:solidFill>
                  <a:schemeClr val="bg1"/>
                </a:solidFill>
                <a:cs typeface="Calibri"/>
              </a:rPr>
            </a:br>
            <a:r>
              <a:rPr lang="en-US" sz="2800" dirty="0" err="1">
                <a:solidFill>
                  <a:schemeClr val="bg1"/>
                </a:solidFill>
                <a:cs typeface="Calibri"/>
              </a:rPr>
              <a:t>Ognjen</a:t>
            </a:r>
            <a:r>
              <a:rPr lang="en-US" sz="28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Calibri"/>
              </a:rPr>
              <a:t>Krpež</a:t>
            </a:r>
            <a:endParaRPr lang="en-US" sz="2800" dirty="0">
              <a:solidFill>
                <a:schemeClr val="bg1"/>
              </a:solidFill>
              <a:cs typeface="Calibri"/>
            </a:endParaRPr>
          </a:p>
          <a:p>
            <a:pPr algn="ctr"/>
            <a:endParaRPr lang="en-US" sz="2800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45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factory with smoke coming out of it&#10;&#10;Description generated with high confidence">
            <a:extLst>
              <a:ext uri="{FF2B5EF4-FFF2-40B4-BE49-F238E27FC236}">
                <a16:creationId xmlns:a16="http://schemas.microsoft.com/office/drawing/2014/main" id="{23FD99E2-DC5C-4CF4-AE6A-321BAE836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CE99E2-5E42-446C-AE84-C2A5300D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Postrojenja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,,</a:t>
            </a:r>
            <a:r>
              <a:rPr lang="en-US" dirty="0" err="1"/>
              <a:t>Tihe</a:t>
            </a:r>
            <a:r>
              <a:rPr lang="en-US" dirty="0"/>
              <a:t> </a:t>
            </a:r>
            <a:r>
              <a:rPr lang="en-US" dirty="0" err="1"/>
              <a:t>ubice</a:t>
            </a:r>
            <a:r>
              <a:rPr lang="en-US" dirty="0"/>
              <a:t>"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30D31-E3E5-424A-B498-B175BBA8B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692" y="1497347"/>
            <a:ext cx="11745308" cy="5074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 err="1">
                <a:solidFill>
                  <a:srgbClr val="FFFFFF"/>
                </a:solidFill>
              </a:rPr>
              <a:t>Termoenergetska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postrojenja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su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jedna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od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sr-Latn-RS" sz="2800" dirty="0" smtClean="0">
                <a:solidFill>
                  <a:srgbClr val="FFFFFF"/>
                </a:solidFill>
              </a:rPr>
              <a:t>naj</a:t>
            </a:r>
            <a:r>
              <a:rPr lang="en-US" dirty="0" err="1" smtClean="0">
                <a:solidFill>
                  <a:srgbClr val="FFFFFF"/>
                </a:solidFill>
              </a:rPr>
              <a:t>ve</a:t>
            </a:r>
            <a:r>
              <a:rPr lang="sr-Latn-RS" dirty="0" smtClean="0">
                <a:solidFill>
                  <a:srgbClr val="FFFFFF"/>
                </a:solidFill>
              </a:rPr>
              <a:t>ćih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zagađivača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životne</a:t>
            </a:r>
            <a:r>
              <a:rPr lang="en-US" sz="2800" dirty="0">
                <a:solidFill>
                  <a:srgbClr val="FFFFFF"/>
                </a:solidFill>
              </a:rPr>
              <a:t> </a:t>
            </a:r>
            <a:r>
              <a:rPr lang="en-US" sz="2800" dirty="0" err="1">
                <a:solidFill>
                  <a:srgbClr val="FFFFFF"/>
                </a:solidFill>
              </a:rPr>
              <a:t>sredine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dirty="0" err="1">
                <a:solidFill>
                  <a:srgbClr val="FFFFFF"/>
                </a:solidFill>
              </a:rPr>
              <a:t>posebno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ako</a:t>
            </a:r>
            <a:r>
              <a:rPr lang="en-US" sz="2800" dirty="0">
                <a:solidFill>
                  <a:srgbClr val="FFFFFF"/>
                </a:solidFill>
              </a:rPr>
              <a:t> se u </a:t>
            </a:r>
            <a:r>
              <a:rPr lang="en-US" sz="2800" dirty="0" err="1">
                <a:solidFill>
                  <a:srgbClr val="FFFFFF"/>
                </a:solidFill>
              </a:rPr>
              <a:t>obzir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uzme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njihova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starost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činjenica</a:t>
            </a:r>
            <a:r>
              <a:rPr lang="en-US" sz="2800" dirty="0">
                <a:solidFill>
                  <a:srgbClr val="FFFFFF"/>
                </a:solidFill>
              </a:rPr>
              <a:t> da u </a:t>
            </a:r>
            <a:r>
              <a:rPr lang="en-US" sz="2800" dirty="0" err="1">
                <a:solidFill>
                  <a:srgbClr val="FFFFFF"/>
                </a:solidFill>
              </a:rPr>
              <a:t>vreme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kada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su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ona</a:t>
            </a:r>
            <a:r>
              <a:rPr lang="en-US" sz="2800" dirty="0">
                <a:solidFill>
                  <a:srgbClr val="FFFFFF"/>
                </a:solidFill>
              </a:rPr>
              <a:t> </a:t>
            </a:r>
            <a:r>
              <a:rPr lang="en-US" sz="2800" dirty="0" err="1">
                <a:solidFill>
                  <a:srgbClr val="FFFFFF"/>
                </a:solidFill>
              </a:rPr>
              <a:t>građena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propisi</a:t>
            </a:r>
            <a:r>
              <a:rPr lang="en-US" sz="2800" dirty="0">
                <a:solidFill>
                  <a:srgbClr val="FFFFFF"/>
                </a:solidFill>
              </a:rPr>
              <a:t> o </a:t>
            </a:r>
            <a:r>
              <a:rPr lang="en-US" sz="2800" dirty="0" err="1">
                <a:solidFill>
                  <a:srgbClr val="FFFFFF"/>
                </a:solidFill>
              </a:rPr>
              <a:t>zaštiti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životne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sredine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dirty="0" err="1">
                <a:solidFill>
                  <a:srgbClr val="FFFFFF"/>
                </a:solidFill>
              </a:rPr>
              <a:t>praktično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dirty="0" err="1">
                <a:solidFill>
                  <a:srgbClr val="FFFFFF"/>
                </a:solidFill>
              </a:rPr>
              <a:t>nisu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postojali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ili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su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bili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dosta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blagi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  <a:r>
              <a:rPr lang="en-US" sz="2800" dirty="0" err="1">
                <a:solidFill>
                  <a:srgbClr val="FFFFFF"/>
                </a:solidFill>
              </a:rPr>
              <a:t>Većina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ovih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postrojenja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nema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direktan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uticaj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čoveka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dirty="0" err="1">
                <a:solidFill>
                  <a:srgbClr val="FFFFFF"/>
                </a:solidFill>
              </a:rPr>
              <a:t>ali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duže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prisustvo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štetnih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supstanci</a:t>
            </a:r>
            <a:r>
              <a:rPr lang="en-US" sz="2800" dirty="0">
                <a:solidFill>
                  <a:srgbClr val="FFFFFF"/>
                </a:solidFill>
              </a:rPr>
              <a:t> u </a:t>
            </a:r>
            <a:r>
              <a:rPr lang="en-US" sz="2800" dirty="0" err="1">
                <a:solidFill>
                  <a:srgbClr val="FFFFFF"/>
                </a:solidFill>
              </a:rPr>
              <a:t>telu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mogu</a:t>
            </a:r>
            <a:r>
              <a:rPr lang="en-US" sz="2800" dirty="0">
                <a:solidFill>
                  <a:srgbClr val="FFFFFF"/>
                </a:solidFill>
              </a:rPr>
              <a:t> da </a:t>
            </a:r>
            <a:r>
              <a:rPr lang="en-US" sz="2800" dirty="0" err="1">
                <a:solidFill>
                  <a:srgbClr val="FFFFFF"/>
                </a:solidFill>
              </a:rPr>
              <a:t>izazovu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posledice</a:t>
            </a:r>
            <a:r>
              <a:rPr lang="en-US" sz="2800" dirty="0">
                <a:solidFill>
                  <a:srgbClr val="FFFFFF"/>
                </a:solidFill>
              </a:rPr>
              <a:t>.</a:t>
            </a:r>
          </a:p>
          <a:p>
            <a:r>
              <a:rPr lang="en-US" sz="2800" dirty="0" err="1">
                <a:solidFill>
                  <a:srgbClr val="FFFFFF"/>
                </a:solidFill>
              </a:rPr>
              <a:t>Za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štetni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uticaj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postrojenja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najviše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su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zaslužne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materije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koje</a:t>
            </a:r>
            <a:r>
              <a:rPr lang="en-US" sz="2800" dirty="0">
                <a:solidFill>
                  <a:srgbClr val="FFFFFF"/>
                </a:solidFill>
              </a:rPr>
              <a:t> se </a:t>
            </a:r>
            <a:r>
              <a:rPr lang="en-US" sz="2800" dirty="0" err="1">
                <a:solidFill>
                  <a:srgbClr val="FFFFFF"/>
                </a:solidFill>
              </a:rPr>
              <a:t>oslobađaju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ili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troše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pri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samom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radu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postrojenja</a:t>
            </a:r>
            <a:r>
              <a:rPr lang="en-US" sz="2800" dirty="0" smtClean="0">
                <a:solidFill>
                  <a:srgbClr val="FFFFFF"/>
                </a:solidFill>
              </a:rPr>
              <a:t>.</a:t>
            </a:r>
            <a:r>
              <a:rPr lang="sr-Latn-R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Dve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najviše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štetne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materije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su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ugalj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sr-Latn-RS" dirty="0" smtClean="0">
                <a:solidFill>
                  <a:srgbClr val="FFFFFF"/>
                </a:solidFill>
              </a:rPr>
              <a:t>I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raz</a:t>
            </a:r>
            <a:r>
              <a:rPr lang="sr-Latn-RS" dirty="0" smtClean="0">
                <a:solidFill>
                  <a:srgbClr val="FFFFFF"/>
                </a:solidFill>
              </a:rPr>
              <a:t>ličite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vrste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metala.Zastarelost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mašina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dirty="0" err="1">
                <a:solidFill>
                  <a:srgbClr val="FFFFFF"/>
                </a:solidFill>
              </a:rPr>
              <a:t>slaba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kontrola</a:t>
            </a:r>
            <a:r>
              <a:rPr lang="en-US" sz="2800" dirty="0">
                <a:solidFill>
                  <a:srgbClr val="FFFFFF"/>
                </a:solidFill>
              </a:rPr>
              <a:t> I </a:t>
            </a:r>
            <a:r>
              <a:rPr lang="en-US" sz="2800" dirty="0" err="1">
                <a:solidFill>
                  <a:srgbClr val="FFFFFF"/>
                </a:solidFill>
              </a:rPr>
              <a:t>nemar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radnika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su</a:t>
            </a:r>
            <a:r>
              <a:rPr lang="en-US" sz="2800" dirty="0">
                <a:solidFill>
                  <a:srgbClr val="FFFFFF"/>
                </a:solidFill>
              </a:rPr>
              <a:t>, pored </a:t>
            </a:r>
            <a:r>
              <a:rPr lang="en-US" sz="2800" dirty="0" err="1">
                <a:solidFill>
                  <a:srgbClr val="FFFFFF"/>
                </a:solidFill>
              </a:rPr>
              <a:t>materija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dirty="0" err="1">
                <a:solidFill>
                  <a:srgbClr val="FFFFFF"/>
                </a:solidFill>
              </a:rPr>
              <a:t>ostali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razlozi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viskog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zagađenja</a:t>
            </a:r>
            <a:r>
              <a:rPr lang="en-US" sz="28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7576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Content Placeholder 2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97347"/>
              </p:ext>
            </p:extLst>
          </p:nvPr>
        </p:nvGraphicFramePr>
        <p:xfrm>
          <a:off x="759853" y="542765"/>
          <a:ext cx="8409905" cy="4984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744087" y="5557679"/>
            <a:ext cx="9105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Emisija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zagađujućih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materija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termoenergetskih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postrojenja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zavisnosti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korišćenog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energenta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89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4CA91-BEA7-4DB9-B8A8-E40EB807C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6" y="192657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 err="1"/>
              <a:t>Ugalj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83B8-3232-47A4-B3CF-AADB87A23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257" y="852250"/>
            <a:ext cx="11654177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/>
              <a:t>Zbog</a:t>
            </a:r>
            <a:r>
              <a:rPr lang="en-US" sz="2400" dirty="0"/>
              <a:t> lake </a:t>
            </a:r>
            <a:r>
              <a:rPr lang="en-US" sz="2400" dirty="0" err="1"/>
              <a:t>dostupnosti</a:t>
            </a:r>
            <a:r>
              <a:rPr lang="en-US" sz="2400" dirty="0"/>
              <a:t>, </a:t>
            </a:r>
            <a:r>
              <a:rPr lang="en-US" sz="2400" dirty="0" err="1"/>
              <a:t>jeftine</a:t>
            </a:r>
            <a:r>
              <a:rPr lang="en-US" sz="2400" dirty="0"/>
              <a:t> </a:t>
            </a:r>
            <a:r>
              <a:rPr lang="en-US" sz="2400" dirty="0" err="1"/>
              <a:t>cene</a:t>
            </a:r>
            <a:r>
              <a:rPr lang="en-US" sz="2400" dirty="0"/>
              <a:t> I lake </a:t>
            </a:r>
            <a:r>
              <a:rPr lang="en-US" sz="2400" dirty="0" err="1"/>
              <a:t>prerade</a:t>
            </a:r>
            <a:r>
              <a:rPr lang="en-US" sz="2400" dirty="0"/>
              <a:t>, </a:t>
            </a:r>
            <a:r>
              <a:rPr lang="en-US" sz="2400" dirty="0" err="1"/>
              <a:t>ugalj</a:t>
            </a:r>
            <a:r>
              <a:rPr lang="en-US" sz="2400" dirty="0"/>
              <a:t> </a:t>
            </a:r>
            <a:r>
              <a:rPr lang="en-US" sz="2400" dirty="0" err="1"/>
              <a:t>kao</a:t>
            </a:r>
            <a:r>
              <a:rPr lang="en-US" sz="2400" dirty="0"/>
              <a:t> </a:t>
            </a:r>
            <a:r>
              <a:rPr lang="en-US" sz="2400" dirty="0" err="1"/>
              <a:t>energent</a:t>
            </a:r>
            <a:r>
              <a:rPr lang="en-US" sz="2400" dirty="0"/>
              <a:t> </a:t>
            </a:r>
            <a:r>
              <a:rPr lang="en-US" sz="2400" dirty="0" err="1"/>
              <a:t>dominira</a:t>
            </a:r>
            <a:r>
              <a:rPr lang="en-US" sz="2400" dirty="0"/>
              <a:t> </a:t>
            </a:r>
            <a:r>
              <a:rPr lang="en-US" sz="2400" dirty="0" err="1"/>
              <a:t>skoro</a:t>
            </a:r>
            <a:r>
              <a:rPr lang="en-US" sz="2400" dirty="0"/>
              <a:t> u </a:t>
            </a:r>
            <a:r>
              <a:rPr lang="en-US" sz="2400" dirty="0" err="1"/>
              <a:t>celoj</a:t>
            </a:r>
            <a:r>
              <a:rPr lang="en-US" sz="2400" dirty="0"/>
              <a:t> </a:t>
            </a:r>
            <a:r>
              <a:rPr lang="en-US" sz="2400" dirty="0" err="1"/>
              <a:t>Evropi.Njegovom</a:t>
            </a:r>
            <a:r>
              <a:rPr lang="en-US" sz="2400" dirty="0"/>
              <a:t> </a:t>
            </a:r>
            <a:r>
              <a:rPr lang="en-US" sz="2400" dirty="0" err="1"/>
              <a:t>upotrebom</a:t>
            </a:r>
            <a:r>
              <a:rPr lang="en-US" sz="2400" dirty="0"/>
              <a:t> se u </a:t>
            </a:r>
            <a:r>
              <a:rPr lang="en-US" sz="2400" dirty="0" err="1"/>
              <a:t>velikoj</a:t>
            </a:r>
            <a:r>
              <a:rPr lang="en-US" sz="2400" dirty="0"/>
              <a:t> </a:t>
            </a:r>
            <a:r>
              <a:rPr lang="en-US" sz="2400" dirty="0" err="1"/>
              <a:t>meri</a:t>
            </a:r>
            <a:r>
              <a:rPr lang="en-US" sz="2400" dirty="0"/>
              <a:t> </a:t>
            </a:r>
            <a:r>
              <a:rPr lang="en-US" sz="2400" dirty="0" err="1"/>
              <a:t>zagađuje</a:t>
            </a:r>
            <a:r>
              <a:rPr lang="en-US" sz="2400" dirty="0"/>
              <a:t> </a:t>
            </a:r>
            <a:r>
              <a:rPr lang="en-US" sz="2400" dirty="0" err="1"/>
              <a:t>kompletna</a:t>
            </a:r>
            <a:r>
              <a:rPr lang="en-US" sz="2400" dirty="0"/>
              <a:t> </a:t>
            </a:r>
            <a:r>
              <a:rPr lang="en-US" sz="2400" dirty="0" err="1"/>
              <a:t>životna</a:t>
            </a:r>
            <a:r>
              <a:rPr lang="en-US" sz="2400" dirty="0"/>
              <a:t> </a:t>
            </a:r>
            <a:r>
              <a:rPr lang="en-US" sz="2400" dirty="0" err="1"/>
              <a:t>sredina</a:t>
            </a:r>
            <a:r>
              <a:rPr lang="en-US" sz="2400" dirty="0"/>
              <a:t>. U </a:t>
            </a:r>
            <a:r>
              <a:rPr lang="en-US" sz="2400" dirty="0" err="1"/>
              <a:t>nekim</a:t>
            </a:r>
            <a:r>
              <a:rPr lang="en-US" sz="2400" dirty="0"/>
              <a:t> </a:t>
            </a:r>
            <a:r>
              <a:rPr lang="en-US" sz="2400" dirty="0" err="1"/>
              <a:t>zemljama</a:t>
            </a:r>
            <a:r>
              <a:rPr lang="en-US" sz="2400" dirty="0"/>
              <a:t> </a:t>
            </a:r>
            <a:r>
              <a:rPr lang="en-US" sz="2400" dirty="0" err="1"/>
              <a:t>upotreba</a:t>
            </a:r>
            <a:r>
              <a:rPr lang="en-US" sz="2400" dirty="0"/>
              <a:t> </a:t>
            </a:r>
            <a:r>
              <a:rPr lang="en-US" sz="2400" dirty="0" err="1"/>
              <a:t>uglja</a:t>
            </a:r>
            <a:r>
              <a:rPr lang="en-US" sz="2400" dirty="0"/>
              <a:t> je </a:t>
            </a:r>
            <a:r>
              <a:rPr lang="en-US" sz="2400" dirty="0" err="1"/>
              <a:t>zabranjena</a:t>
            </a:r>
            <a:r>
              <a:rPr lang="en-US" sz="2400" dirty="0"/>
              <a:t> </a:t>
            </a:r>
            <a:r>
              <a:rPr lang="en-US" sz="2400" dirty="0" err="1"/>
              <a:t>dok</a:t>
            </a:r>
            <a:r>
              <a:rPr lang="en-US" sz="2400" dirty="0"/>
              <a:t> </a:t>
            </a:r>
            <a:r>
              <a:rPr lang="en-US" sz="2400" dirty="0" err="1"/>
              <a:t>ipak</a:t>
            </a:r>
            <a:r>
              <a:rPr lang="en-US" sz="2400" dirty="0"/>
              <a:t> u </a:t>
            </a:r>
            <a:r>
              <a:rPr lang="en-US" sz="2400" dirty="0" err="1"/>
              <a:t>nekim</a:t>
            </a:r>
            <a:r>
              <a:rPr lang="en-US" sz="2400" dirty="0"/>
              <a:t> </a:t>
            </a:r>
            <a:r>
              <a:rPr lang="en-US" sz="2400" dirty="0" err="1"/>
              <a:t>zemljama</a:t>
            </a:r>
            <a:r>
              <a:rPr lang="en-US" sz="2400" dirty="0"/>
              <a:t> </a:t>
            </a:r>
            <a:r>
              <a:rPr lang="en-US" sz="2400" dirty="0" err="1"/>
              <a:t>ugalj</a:t>
            </a:r>
            <a:r>
              <a:rPr lang="en-US" sz="2400" dirty="0"/>
              <a:t> </a:t>
            </a:r>
            <a:r>
              <a:rPr lang="en-US" sz="2400" dirty="0" err="1"/>
              <a:t>predstavlja</a:t>
            </a:r>
            <a:r>
              <a:rPr lang="en-US" sz="2400" dirty="0"/>
              <a:t> </a:t>
            </a:r>
            <a:r>
              <a:rPr lang="en-US" sz="2400" dirty="0" err="1"/>
              <a:t>glavni</a:t>
            </a:r>
            <a:r>
              <a:rPr lang="en-US" sz="2400" dirty="0"/>
              <a:t> </a:t>
            </a:r>
            <a:r>
              <a:rPr lang="en-US" sz="2400" dirty="0" err="1"/>
              <a:t>izvor</a:t>
            </a:r>
            <a:r>
              <a:rPr lang="en-US" sz="2400" dirty="0"/>
              <a:t> </a:t>
            </a:r>
            <a:r>
              <a:rPr lang="en-US" sz="2400" dirty="0" err="1"/>
              <a:t>grejanja</a:t>
            </a:r>
            <a:r>
              <a:rPr lang="en-US" sz="24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61DD84-F548-41DA-B85C-E31A7CCAE99F}"/>
              </a:ext>
            </a:extLst>
          </p:cNvPr>
          <p:cNvSpPr txBox="1"/>
          <p:nvPr/>
        </p:nvSpPr>
        <p:spPr>
          <a:xfrm>
            <a:off x="10143463" y="3532694"/>
            <a:ext cx="204853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U Srbiji se najviše koristi </a:t>
            </a:r>
            <a:r>
              <a:rPr lang="en-US" dirty="0" err="1"/>
              <a:t>nisko</a:t>
            </a:r>
            <a:r>
              <a:rPr lang="en-US" dirty="0"/>
              <a:t> </a:t>
            </a:r>
            <a:r>
              <a:rPr lang="en-US" dirty="0" err="1"/>
              <a:t>kalorični</a:t>
            </a:r>
            <a:r>
              <a:rPr lang="en-US" dirty="0"/>
              <a:t> </a:t>
            </a:r>
            <a:r>
              <a:rPr lang="en-US" dirty="0" err="1"/>
              <a:t>ugalj-lignit</a:t>
            </a:r>
            <a:r>
              <a:rPr lang="en-US" dirty="0"/>
              <a:t> ( 92% ) .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13053358"/>
              </p:ext>
            </p:extLst>
          </p:nvPr>
        </p:nvGraphicFramePr>
        <p:xfrm>
          <a:off x="483078" y="2301766"/>
          <a:ext cx="9464963" cy="4411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095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569EA-C8B1-4E26-867E-C25BF7BF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en-US"/>
              <a:t>Metali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A8C36-57E5-4043-9E9A-4A7F148FB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7147"/>
            <a:ext cx="4595071" cy="40598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 </a:t>
            </a:r>
            <a:r>
              <a:rPr lang="en-US" sz="2400" dirty="0" err="1"/>
              <a:t>Druge</a:t>
            </a:r>
            <a:r>
              <a:rPr lang="en-US" sz="2400" dirty="0"/>
              <a:t> </a:t>
            </a:r>
            <a:r>
              <a:rPr lang="en-US" sz="2400" dirty="0" err="1"/>
              <a:t>opasne</a:t>
            </a:r>
            <a:r>
              <a:rPr lang="en-US" sz="2400" dirty="0"/>
              <a:t> </a:t>
            </a:r>
            <a:r>
              <a:rPr lang="en-US" sz="2400" dirty="0" err="1"/>
              <a:t>materije</a:t>
            </a:r>
            <a:r>
              <a:rPr lang="en-US" sz="2400" dirty="0"/>
              <a:t> </a:t>
            </a:r>
            <a:r>
              <a:rPr lang="en-US" sz="2400" dirty="0" err="1"/>
              <a:t>koje</a:t>
            </a:r>
            <a:r>
              <a:rPr lang="en-US" sz="2400" dirty="0"/>
              <a:t> se </a:t>
            </a:r>
            <a:r>
              <a:rPr lang="en-US" sz="2400" dirty="0" err="1"/>
              <a:t>emituju</a:t>
            </a:r>
            <a:r>
              <a:rPr lang="en-US" sz="2400" dirty="0"/>
              <a:t> </a:t>
            </a:r>
            <a:r>
              <a:rPr lang="en-US" sz="2400" dirty="0" err="1"/>
              <a:t>iz</a:t>
            </a:r>
            <a:r>
              <a:rPr lang="en-US" sz="2400" dirty="0"/>
              <a:t> </a:t>
            </a:r>
            <a:r>
              <a:rPr lang="en-US" sz="2400" dirty="0" err="1"/>
              <a:t>termoenergetskih</a:t>
            </a:r>
            <a:r>
              <a:rPr lang="en-US" sz="2400" dirty="0"/>
              <a:t> </a:t>
            </a:r>
            <a:r>
              <a:rPr lang="en-US" sz="2400" dirty="0" err="1"/>
              <a:t>postrojenja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 </a:t>
            </a:r>
            <a:r>
              <a:rPr lang="en-US" sz="2400" dirty="0" err="1"/>
              <a:t>teški</a:t>
            </a:r>
            <a:r>
              <a:rPr lang="en-US" sz="2400" dirty="0"/>
              <a:t> </a:t>
            </a:r>
            <a:r>
              <a:rPr lang="en-US" sz="2400" dirty="0" err="1"/>
              <a:t>metali</a:t>
            </a:r>
            <a:r>
              <a:rPr lang="en-US" sz="2400" dirty="0"/>
              <a:t> </a:t>
            </a:r>
            <a:r>
              <a:rPr lang="en-US" sz="2400" dirty="0" err="1"/>
              <a:t>kao</a:t>
            </a:r>
            <a:r>
              <a:rPr lang="en-US" sz="2400" dirty="0"/>
              <a:t> </a:t>
            </a:r>
            <a:r>
              <a:rPr lang="en-US" sz="2400" dirty="0" err="1"/>
              <a:t>što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živa</a:t>
            </a:r>
            <a:r>
              <a:rPr lang="en-US" sz="2400" dirty="0"/>
              <a:t>, </a:t>
            </a:r>
            <a:r>
              <a:rPr lang="en-US" sz="2400" dirty="0" err="1"/>
              <a:t>dioksini</a:t>
            </a:r>
            <a:r>
              <a:rPr lang="en-US" sz="2400" dirty="0"/>
              <a:t> I </a:t>
            </a:r>
            <a:r>
              <a:rPr lang="en-US" sz="2400" dirty="0" err="1"/>
              <a:t>policiklične</a:t>
            </a:r>
            <a:r>
              <a:rPr lang="en-US" sz="2400" dirty="0"/>
              <a:t> </a:t>
            </a:r>
            <a:r>
              <a:rPr lang="en-US" sz="2400" dirty="0" err="1"/>
              <a:t>aromatične</a:t>
            </a:r>
            <a:r>
              <a:rPr lang="en-US" sz="2400" dirty="0"/>
              <a:t> </a:t>
            </a:r>
            <a:r>
              <a:rPr lang="en-US" sz="2400" dirty="0" err="1"/>
              <a:t>hemikalije</a:t>
            </a:r>
            <a:r>
              <a:rPr lang="en-US" sz="2400" dirty="0" smtClean="0"/>
              <a:t>.</a:t>
            </a:r>
            <a:r>
              <a:rPr lang="sr-Latn-RS" sz="2400" dirty="0" smtClean="0"/>
              <a:t> </a:t>
            </a:r>
            <a:r>
              <a:rPr lang="en-US" sz="2400" dirty="0" smtClean="0"/>
              <a:t>Do </a:t>
            </a:r>
            <a:r>
              <a:rPr lang="en-US" sz="2400" dirty="0" err="1"/>
              <a:t>metala</a:t>
            </a:r>
            <a:r>
              <a:rPr lang="en-US" sz="2400" dirty="0"/>
              <a:t> je </a:t>
            </a:r>
            <a:r>
              <a:rPr lang="en-US" sz="2400" dirty="0" err="1"/>
              <a:t>teže</a:t>
            </a:r>
            <a:r>
              <a:rPr lang="en-US" sz="2400" dirty="0"/>
              <a:t> </a:t>
            </a:r>
            <a:r>
              <a:rPr lang="en-US" sz="2400" dirty="0" err="1"/>
              <a:t>doći</a:t>
            </a:r>
            <a:r>
              <a:rPr lang="en-US" sz="2400" dirty="0"/>
              <a:t>, s toga </a:t>
            </a:r>
            <a:r>
              <a:rPr lang="en-US" sz="2400" dirty="0" err="1"/>
              <a:t>oni</a:t>
            </a:r>
            <a:r>
              <a:rPr lang="en-US" sz="2400" dirty="0"/>
              <a:t> </a:t>
            </a:r>
            <a:r>
              <a:rPr lang="en-US" sz="2400" dirty="0" err="1"/>
              <a:t>nisu</a:t>
            </a:r>
            <a:r>
              <a:rPr lang="en-US" sz="2400" dirty="0"/>
              <a:t> </a:t>
            </a:r>
            <a:r>
              <a:rPr lang="en-US" sz="2400" dirty="0" err="1"/>
              <a:t>rasprostranjeni</a:t>
            </a:r>
            <a:r>
              <a:rPr lang="en-US" sz="2400" dirty="0"/>
              <a:t> </a:t>
            </a:r>
            <a:r>
              <a:rPr lang="en-US" sz="2400" dirty="0" err="1"/>
              <a:t>kao</a:t>
            </a:r>
            <a:r>
              <a:rPr lang="en-US" sz="2400" dirty="0"/>
              <a:t> </a:t>
            </a:r>
            <a:r>
              <a:rPr lang="en-US" sz="2400" dirty="0" err="1"/>
              <a:t>ugalj</a:t>
            </a:r>
            <a:r>
              <a:rPr lang="en-US" sz="2400" dirty="0"/>
              <a:t>.</a:t>
            </a:r>
            <a:endParaRPr lang="en-US" sz="2400" dirty="0">
              <a:cs typeface="Calibri"/>
            </a:endParaRPr>
          </a:p>
          <a:p>
            <a:r>
              <a:rPr lang="en-US" sz="2400" dirty="0"/>
              <a:t> </a:t>
            </a:r>
            <a:r>
              <a:rPr lang="en-US" sz="2400" dirty="0" err="1"/>
              <a:t>Metali</a:t>
            </a:r>
            <a:r>
              <a:rPr lang="en-US" sz="2400" dirty="0"/>
              <a:t> </a:t>
            </a:r>
            <a:r>
              <a:rPr lang="en-US" sz="2400" dirty="0" err="1"/>
              <a:t>koji</a:t>
            </a:r>
            <a:r>
              <a:rPr lang="en-US" sz="2400" dirty="0"/>
              <a:t> </a:t>
            </a:r>
            <a:r>
              <a:rPr lang="en-US" sz="2400" dirty="0" err="1"/>
              <a:t>imaju</a:t>
            </a:r>
            <a:r>
              <a:rPr lang="en-US" sz="2400" dirty="0"/>
              <a:t> </a:t>
            </a:r>
            <a:r>
              <a:rPr lang="en-US" sz="2400" dirty="0" err="1"/>
              <a:t>štetno</a:t>
            </a:r>
            <a:r>
              <a:rPr lang="en-US" sz="2400" dirty="0"/>
              <a:t> </a:t>
            </a:r>
            <a:r>
              <a:rPr lang="en-US" sz="2400" dirty="0" err="1"/>
              <a:t>dejstvo</a:t>
            </a:r>
            <a:r>
              <a:rPr lang="en-US" sz="2400" dirty="0"/>
              <a:t> </a:t>
            </a:r>
            <a:r>
              <a:rPr lang="en-US" sz="2400" dirty="0" err="1"/>
              <a:t>pri</a:t>
            </a:r>
            <a:r>
              <a:rPr lang="en-US" sz="2400" dirty="0"/>
              <a:t> </a:t>
            </a:r>
            <a:r>
              <a:rPr lang="en-US" sz="2400" dirty="0" err="1"/>
              <a:t>veoma</a:t>
            </a:r>
            <a:r>
              <a:rPr lang="en-US" sz="2400" dirty="0"/>
              <a:t> </a:t>
            </a:r>
            <a:r>
              <a:rPr lang="en-US" sz="2400" dirty="0" err="1"/>
              <a:t>niskim</a:t>
            </a:r>
            <a:r>
              <a:rPr lang="en-US" sz="2400" dirty="0"/>
              <a:t> </a:t>
            </a:r>
            <a:r>
              <a:rPr lang="en-US" sz="2400" dirty="0" err="1"/>
              <a:t>koncentracijama</a:t>
            </a:r>
            <a:r>
              <a:rPr lang="en-US" sz="2400" dirty="0"/>
              <a:t> - (</a:t>
            </a:r>
            <a:r>
              <a:rPr lang="en-US" sz="2400" dirty="0" err="1"/>
              <a:t>živa</a:t>
            </a:r>
            <a:r>
              <a:rPr lang="en-US" sz="2400" dirty="0"/>
              <a:t>, </a:t>
            </a:r>
            <a:r>
              <a:rPr lang="en-US" sz="2400" dirty="0" err="1"/>
              <a:t>olovo</a:t>
            </a:r>
            <a:r>
              <a:rPr lang="en-US" sz="2400" dirty="0"/>
              <a:t>, </a:t>
            </a:r>
            <a:r>
              <a:rPr lang="en-US" sz="2400" dirty="0" err="1"/>
              <a:t>hrom</a:t>
            </a:r>
            <a:r>
              <a:rPr lang="en-US" sz="2400" dirty="0"/>
              <a:t>, </a:t>
            </a:r>
            <a:r>
              <a:rPr lang="en-US" sz="2400" dirty="0" err="1"/>
              <a:t>kadmijum</a:t>
            </a:r>
            <a:r>
              <a:rPr lang="en-US" sz="2400" dirty="0"/>
              <a:t> )</a:t>
            </a:r>
            <a:endParaRPr lang="en-US" sz="2400" dirty="0">
              <a:cs typeface="Calibri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3007289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1CAB92A9-A23E-4C58-BF68-EDCB6F12A5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4616" y="3474720"/>
            <a:ext cx="3007289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tableware&#10;&#10;Description generated with very high confidence">
            <a:extLst>
              <a:ext uri="{FF2B5EF4-FFF2-40B4-BE49-F238E27FC236}">
                <a16:creationId xmlns:a16="http://schemas.microsoft.com/office/drawing/2014/main" id="{C1C00A3D-F697-48D1-913A-041B112DE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233" y="321734"/>
            <a:ext cx="1887667" cy="2739814"/>
          </a:xfrm>
          <a:prstGeom prst="rect">
            <a:avLst/>
          </a:prstGeom>
        </p:spPr>
      </p:pic>
      <p:sp>
        <p:nvSpPr>
          <p:cNvPr id="20" name="Rectangle 22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A close up of a rock&#10;&#10;Description generated with high confidence">
            <a:extLst>
              <a:ext uri="{FF2B5EF4-FFF2-40B4-BE49-F238E27FC236}">
                <a16:creationId xmlns:a16="http://schemas.microsoft.com/office/drawing/2014/main" id="{6CD3F9BE-1B9B-4D04-A6CD-0B76762B8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775" y="848010"/>
            <a:ext cx="2364317" cy="1687262"/>
          </a:xfrm>
          <a:prstGeom prst="rect">
            <a:avLst/>
          </a:prstGeom>
        </p:spPr>
      </p:pic>
      <p:pic>
        <p:nvPicPr>
          <p:cNvPr id="8" name="Picture 8" descr="A close up of a desert&#10;&#10;Description generated with high confidence">
            <a:extLst>
              <a:ext uri="{FF2B5EF4-FFF2-40B4-BE49-F238E27FC236}">
                <a16:creationId xmlns:a16="http://schemas.microsoft.com/office/drawing/2014/main" id="{E1EE2841-964F-4053-B51B-159DCFE8D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908" y="4286719"/>
            <a:ext cx="2364317" cy="1579363"/>
          </a:xfrm>
          <a:prstGeom prst="rect">
            <a:avLst/>
          </a:prstGeom>
        </p:spPr>
      </p:pic>
      <p:pic>
        <p:nvPicPr>
          <p:cNvPr id="10" name="Picture 10" descr="A picture containing food, table, indoor, honeycomb&#10;&#10;Description generated with high confidence">
            <a:extLst>
              <a:ext uri="{FF2B5EF4-FFF2-40B4-BE49-F238E27FC236}">
                <a16:creationId xmlns:a16="http://schemas.microsoft.com/office/drawing/2014/main" id="{BD0754A8-E74D-4811-927F-7CF8AD1A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533" y="4585805"/>
            <a:ext cx="2364317" cy="98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57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2785A-F91E-420F-B783-66A633A6F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489424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sz="5400" dirty="0" err="1">
                <a:solidFill>
                  <a:schemeClr val="accent1"/>
                </a:solidFill>
              </a:rPr>
              <a:t>Uticaj</a:t>
            </a:r>
            <a:r>
              <a:rPr lang="en-US" sz="5400" dirty="0">
                <a:solidFill>
                  <a:schemeClr val="accent1"/>
                </a:solidFill>
              </a:rPr>
              <a:t> </a:t>
            </a:r>
            <a:r>
              <a:rPr lang="en-US" sz="5400" dirty="0" err="1">
                <a:solidFill>
                  <a:schemeClr val="accent1"/>
                </a:solidFill>
              </a:rPr>
              <a:t>na</a:t>
            </a:r>
            <a:r>
              <a:rPr lang="en-US" sz="5400" dirty="0">
                <a:solidFill>
                  <a:schemeClr val="accent1"/>
                </a:solidFill>
              </a:rPr>
              <a:t> </a:t>
            </a:r>
            <a:r>
              <a:rPr lang="en-US" sz="5400" dirty="0" err="1">
                <a:solidFill>
                  <a:schemeClr val="accent1"/>
                </a:solidFill>
              </a:rPr>
              <a:t>zdravlje</a:t>
            </a:r>
            <a:endParaRPr lang="en-US" sz="5400" dirty="0" err="1">
              <a:solidFill>
                <a:schemeClr val="accent1"/>
              </a:solidFill>
              <a:cs typeface="Calibri Ligh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DEEBE-F822-4AE9-A315-5F385B6DB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616" y="489425"/>
            <a:ext cx="6866599" cy="597979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dirty="0" err="1"/>
              <a:t>Dugoročna</a:t>
            </a:r>
            <a:r>
              <a:rPr lang="en-US" sz="2200" dirty="0"/>
              <a:t> </a:t>
            </a:r>
            <a:r>
              <a:rPr lang="en-US" sz="2200" dirty="0" err="1"/>
              <a:t>izloženost</a:t>
            </a:r>
            <a:r>
              <a:rPr lang="en-US" sz="2200" dirty="0"/>
              <a:t> </a:t>
            </a:r>
            <a:r>
              <a:rPr lang="en-US" sz="2200" dirty="0" err="1"/>
              <a:t>aerozagađenju</a:t>
            </a:r>
            <a:r>
              <a:rPr lang="en-US" sz="2200" dirty="0"/>
              <a:t> </a:t>
            </a:r>
            <a:r>
              <a:rPr lang="en-US" sz="2200" dirty="0" err="1"/>
              <a:t>može</a:t>
            </a:r>
            <a:r>
              <a:rPr lang="en-US" sz="2200" dirty="0"/>
              <a:t> </a:t>
            </a:r>
            <a:r>
              <a:rPr lang="en-US" sz="2200" dirty="0" smtClean="0"/>
              <a:t>da </a:t>
            </a:r>
            <a:r>
              <a:rPr lang="en-US" sz="2200" dirty="0" err="1"/>
              <a:t>dovede</a:t>
            </a:r>
            <a:r>
              <a:rPr lang="en-US" sz="2200" dirty="0"/>
              <a:t> do </a:t>
            </a:r>
            <a:r>
              <a:rPr lang="en-US" sz="2200" dirty="0" err="1"/>
              <a:t>mnogih</a:t>
            </a:r>
            <a:r>
              <a:rPr lang="en-US" sz="2200" dirty="0"/>
              <a:t> </a:t>
            </a:r>
            <a:r>
              <a:rPr lang="en-US" sz="2200" dirty="0" err="1"/>
              <a:t>bolesti</a:t>
            </a:r>
            <a:r>
              <a:rPr lang="en-US" sz="2200" dirty="0"/>
              <a:t> </a:t>
            </a:r>
            <a:r>
              <a:rPr lang="en-US" sz="2200" dirty="0" err="1"/>
              <a:t>respiratornih</a:t>
            </a:r>
            <a:r>
              <a:rPr lang="en-US" sz="2200" dirty="0"/>
              <a:t> </a:t>
            </a:r>
            <a:r>
              <a:rPr lang="sr-Latn-RS" sz="2200" dirty="0"/>
              <a:t>o</a:t>
            </a:r>
            <a:r>
              <a:rPr lang="en-US" sz="2200" dirty="0" err="1" smtClean="0"/>
              <a:t>rgana</a:t>
            </a:r>
            <a:r>
              <a:rPr lang="en-US" sz="2200" dirty="0"/>
              <a:t>, </a:t>
            </a:r>
            <a:r>
              <a:rPr lang="en-US" sz="2200" dirty="0" err="1"/>
              <a:t>raka</a:t>
            </a:r>
            <a:r>
              <a:rPr lang="en-US" sz="2200" dirty="0"/>
              <a:t> </a:t>
            </a:r>
            <a:r>
              <a:rPr lang="en-US" sz="2200" dirty="0" err="1"/>
              <a:t>pluća</a:t>
            </a:r>
            <a:r>
              <a:rPr lang="en-US" sz="2200" dirty="0"/>
              <a:t> I </a:t>
            </a:r>
            <a:r>
              <a:rPr lang="en-US" sz="2200" dirty="0" err="1"/>
              <a:t>smrti</a:t>
            </a:r>
            <a:r>
              <a:rPr lang="en-US" sz="2200" dirty="0"/>
              <a:t>. </a:t>
            </a:r>
            <a:r>
              <a:rPr lang="en-US" sz="2200" dirty="0" err="1"/>
              <a:t>Poseban</a:t>
            </a:r>
            <a:r>
              <a:rPr lang="en-US" sz="2200" dirty="0"/>
              <a:t> problem </a:t>
            </a:r>
            <a:r>
              <a:rPr lang="en-US" sz="2200" dirty="0" err="1"/>
              <a:t>predstavlja</a:t>
            </a:r>
            <a:r>
              <a:rPr lang="en-US" sz="2200" dirty="0"/>
              <a:t> </a:t>
            </a:r>
            <a:r>
              <a:rPr lang="en-US" sz="2200" dirty="0" err="1" smtClean="0"/>
              <a:t>velik</a:t>
            </a:r>
            <a:r>
              <a:rPr lang="sr-Latn-RS" sz="2200" dirty="0" smtClean="0"/>
              <a:t>e</a:t>
            </a:r>
            <a:r>
              <a:rPr lang="en-US" sz="2200" dirty="0" smtClean="0"/>
              <a:t> </a:t>
            </a:r>
            <a:r>
              <a:rPr lang="en-US" sz="2200" dirty="0" err="1"/>
              <a:t>emisije</a:t>
            </a:r>
            <a:r>
              <a:rPr lang="en-US" sz="2200" dirty="0"/>
              <a:t> </a:t>
            </a:r>
            <a:r>
              <a:rPr lang="en-US" sz="2200" dirty="0" err="1"/>
              <a:t>žive</a:t>
            </a:r>
            <a:r>
              <a:rPr lang="en-US" sz="2200" dirty="0"/>
              <a:t>, </a:t>
            </a:r>
            <a:r>
              <a:rPr lang="en-US" sz="2200" dirty="0" err="1"/>
              <a:t>zato</a:t>
            </a:r>
            <a:r>
              <a:rPr lang="en-US" sz="2200" dirty="0"/>
              <a:t> </a:t>
            </a:r>
            <a:r>
              <a:rPr lang="en-US" sz="2200" dirty="0" err="1"/>
              <a:t>što</a:t>
            </a:r>
            <a:r>
              <a:rPr lang="en-US" sz="2200" dirty="0"/>
              <a:t> </a:t>
            </a:r>
            <a:r>
              <a:rPr lang="en-US" sz="2200" dirty="0" err="1"/>
              <a:t>živa</a:t>
            </a:r>
            <a:r>
              <a:rPr lang="en-US" sz="2200" dirty="0"/>
              <a:t> </a:t>
            </a:r>
            <a:r>
              <a:rPr lang="en-US" sz="2200" dirty="0" err="1"/>
              <a:t>može</a:t>
            </a:r>
            <a:r>
              <a:rPr lang="en-US" sz="2200" dirty="0"/>
              <a:t> da </a:t>
            </a:r>
            <a:r>
              <a:rPr lang="en-US" sz="2200" dirty="0" err="1"/>
              <a:t>ugrozi</a:t>
            </a:r>
            <a:r>
              <a:rPr lang="en-US" sz="2200" dirty="0"/>
              <a:t> </a:t>
            </a:r>
            <a:r>
              <a:rPr lang="en-US" sz="2200" dirty="0" err="1"/>
              <a:t>razvoj</a:t>
            </a:r>
            <a:r>
              <a:rPr lang="en-US" sz="2200" dirty="0"/>
              <a:t> </a:t>
            </a:r>
            <a:r>
              <a:rPr lang="en-US" sz="2200" dirty="0" err="1"/>
              <a:t>dece</a:t>
            </a:r>
            <a:r>
              <a:rPr lang="en-US" sz="2200" dirty="0"/>
              <a:t>, </a:t>
            </a:r>
            <a:r>
              <a:rPr lang="en-US" sz="2200" dirty="0" err="1"/>
              <a:t>kao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nepovratno</a:t>
            </a:r>
            <a:r>
              <a:rPr lang="en-US" sz="2200" dirty="0"/>
              <a:t> </a:t>
            </a:r>
            <a:r>
              <a:rPr lang="en-US" sz="2200" dirty="0" err="1"/>
              <a:t>oštećenje</a:t>
            </a:r>
            <a:r>
              <a:rPr lang="en-US" sz="2200" dirty="0"/>
              <a:t> </a:t>
            </a:r>
            <a:r>
              <a:rPr lang="en-US" sz="2200" dirty="0" err="1"/>
              <a:t>vitalnih</a:t>
            </a:r>
            <a:r>
              <a:rPr lang="en-US" sz="2200" dirty="0"/>
              <a:t> organa </a:t>
            </a:r>
            <a:r>
              <a:rPr lang="en-US" sz="2200" dirty="0" err="1"/>
              <a:t>fetusa</a:t>
            </a:r>
            <a:r>
              <a:rPr lang="en-US" sz="2200" dirty="0"/>
              <a:t>. </a:t>
            </a:r>
          </a:p>
          <a:p>
            <a:r>
              <a:rPr lang="en-US" sz="2200" dirty="0" err="1" smtClean="0"/>
              <a:t>Uprkos</a:t>
            </a:r>
            <a:r>
              <a:rPr lang="en-US" sz="2200" dirty="0" smtClean="0"/>
              <a:t> </a:t>
            </a:r>
            <a:r>
              <a:rPr lang="en-US" sz="2200" dirty="0" err="1"/>
              <a:t>poboljšanju</a:t>
            </a:r>
            <a:r>
              <a:rPr lang="en-US" sz="2200" dirty="0"/>
              <a:t> </a:t>
            </a:r>
            <a:r>
              <a:rPr lang="en-US" sz="2200" dirty="0" err="1"/>
              <a:t>kvaliteta</a:t>
            </a:r>
            <a:r>
              <a:rPr lang="en-US" sz="2200" dirty="0"/>
              <a:t> </a:t>
            </a:r>
            <a:r>
              <a:rPr lang="en-US" sz="2200" dirty="0" err="1"/>
              <a:t>vazduha</a:t>
            </a:r>
            <a:r>
              <a:rPr lang="en-US" sz="2200" dirty="0"/>
              <a:t> u </a:t>
            </a:r>
            <a:r>
              <a:rPr lang="en-US" sz="2200" dirty="0" err="1"/>
              <a:t>Evropskoj</a:t>
            </a:r>
            <a:r>
              <a:rPr lang="en-US" sz="2200" dirty="0"/>
              <a:t> </a:t>
            </a:r>
            <a:r>
              <a:rPr lang="en-US" sz="2200" dirty="0" err="1"/>
              <a:t>uniji</a:t>
            </a:r>
            <a:r>
              <a:rPr lang="en-US" sz="2200" dirty="0"/>
              <a:t> </a:t>
            </a:r>
            <a:r>
              <a:rPr lang="en-US" sz="2200" dirty="0" err="1"/>
              <a:t>aerozagađenja</a:t>
            </a:r>
            <a:r>
              <a:rPr lang="en-US" sz="2200" dirty="0"/>
              <a:t> I </a:t>
            </a:r>
            <a:r>
              <a:rPr lang="en-US" sz="2200" dirty="0" err="1"/>
              <a:t>dalje</a:t>
            </a:r>
            <a:r>
              <a:rPr lang="en-US" sz="2200" dirty="0"/>
              <a:t> </a:t>
            </a:r>
            <a:r>
              <a:rPr lang="en-US" sz="2200" dirty="0" err="1"/>
              <a:t>opstaju</a:t>
            </a:r>
            <a:r>
              <a:rPr lang="en-US" sz="2200" dirty="0"/>
              <a:t> </a:t>
            </a:r>
            <a:r>
              <a:rPr lang="en-US" sz="2200" dirty="0" err="1"/>
              <a:t>kao</a:t>
            </a:r>
            <a:r>
              <a:rPr lang="en-US" sz="2200" dirty="0"/>
              <a:t> </a:t>
            </a:r>
            <a:r>
              <a:rPr lang="en-US" sz="2200" dirty="0" err="1"/>
              <a:t>značajan</a:t>
            </a:r>
            <a:r>
              <a:rPr lang="en-US" sz="2200" dirty="0"/>
              <a:t> </a:t>
            </a:r>
            <a:r>
              <a:rPr lang="en-US" sz="2200" dirty="0" err="1"/>
              <a:t>faktor</a:t>
            </a:r>
            <a:r>
              <a:rPr lang="en-US" sz="2200" dirty="0"/>
              <a:t> </a:t>
            </a:r>
            <a:r>
              <a:rPr lang="en-US" sz="2200" dirty="0" err="1"/>
              <a:t>rizika</a:t>
            </a:r>
            <a:r>
              <a:rPr lang="en-US" sz="2200" dirty="0"/>
              <a:t> </a:t>
            </a:r>
            <a:r>
              <a:rPr lang="en-US" sz="2200" dirty="0" err="1"/>
              <a:t>po</a:t>
            </a:r>
            <a:r>
              <a:rPr lang="en-US" sz="2200" dirty="0"/>
              <a:t> </a:t>
            </a:r>
            <a:r>
              <a:rPr lang="en-US" sz="2200" dirty="0" err="1"/>
              <a:t>zdravlja</a:t>
            </a:r>
            <a:r>
              <a:rPr lang="en-US" sz="2200" dirty="0"/>
              <a:t> </a:t>
            </a:r>
            <a:r>
              <a:rPr lang="en-US" sz="2200" dirty="0" err="1"/>
              <a:t>ljudi</a:t>
            </a:r>
            <a:r>
              <a:rPr lang="en-US" sz="2200" dirty="0"/>
              <a:t>- </a:t>
            </a:r>
            <a:r>
              <a:rPr lang="en-US" sz="2200" dirty="0" err="1"/>
              <a:t>odgovorna</a:t>
            </a:r>
            <a:r>
              <a:rPr lang="en-US" sz="2200" dirty="0"/>
              <a:t> </a:t>
            </a:r>
            <a:r>
              <a:rPr lang="en-US" sz="2200" dirty="0" err="1"/>
              <a:t>su</a:t>
            </a:r>
            <a:r>
              <a:rPr lang="en-US" sz="2200" dirty="0"/>
              <a:t> </a:t>
            </a:r>
            <a:r>
              <a:rPr lang="en-US" sz="2200" dirty="0" err="1"/>
              <a:t>za</a:t>
            </a:r>
            <a:r>
              <a:rPr lang="en-US" sz="2200" dirty="0"/>
              <a:t> </a:t>
            </a:r>
            <a:r>
              <a:rPr lang="en-US" sz="2200" dirty="0" err="1"/>
              <a:t>preko</a:t>
            </a:r>
            <a:r>
              <a:rPr lang="en-US" sz="2200" dirty="0"/>
              <a:t> 400.000 </a:t>
            </a:r>
            <a:r>
              <a:rPr lang="en-US" sz="2200" dirty="0" err="1"/>
              <a:t>hiljada</a:t>
            </a:r>
            <a:r>
              <a:rPr lang="en-US" sz="2200" dirty="0"/>
              <a:t> </a:t>
            </a:r>
            <a:r>
              <a:rPr lang="en-US" sz="2200" dirty="0" err="1"/>
              <a:t>slučajeva</a:t>
            </a:r>
            <a:r>
              <a:rPr lang="en-US" sz="2200" dirty="0"/>
              <a:t> </a:t>
            </a:r>
            <a:r>
              <a:rPr lang="en-US" sz="2200" dirty="0" err="1"/>
              <a:t>prevremene</a:t>
            </a:r>
            <a:r>
              <a:rPr lang="en-US" sz="2200" dirty="0"/>
              <a:t> </a:t>
            </a:r>
            <a:r>
              <a:rPr lang="en-US" sz="2200" dirty="0" err="1" smtClean="0"/>
              <a:t>smrti</a:t>
            </a:r>
            <a:r>
              <a:rPr lang="sr-Latn-RS" sz="2200" dirty="0" smtClean="0"/>
              <a:t> u svetu</a:t>
            </a:r>
            <a:r>
              <a:rPr lang="en-US" sz="2200" dirty="0" smtClean="0"/>
              <a:t>. </a:t>
            </a:r>
            <a:r>
              <a:rPr lang="en-US" sz="2200" dirty="0" err="1"/>
              <a:t>Ustanovljeno</a:t>
            </a:r>
            <a:r>
              <a:rPr lang="en-US" sz="2200" dirty="0"/>
              <a:t> je da </a:t>
            </a:r>
            <a:r>
              <a:rPr lang="en-US" sz="2200" dirty="0" err="1"/>
              <a:t>su</a:t>
            </a:r>
            <a:r>
              <a:rPr lang="en-US" sz="2200" dirty="0"/>
              <a:t> </a:t>
            </a:r>
            <a:r>
              <a:rPr lang="en-US" sz="2200" dirty="0" err="1"/>
              <a:t>postrojenja</a:t>
            </a:r>
            <a:r>
              <a:rPr lang="en-US" sz="2200" dirty="0"/>
              <a:t> </a:t>
            </a:r>
            <a:r>
              <a:rPr lang="en-US" sz="2200" dirty="0" err="1"/>
              <a:t>koja</a:t>
            </a:r>
            <a:r>
              <a:rPr lang="en-US" sz="2200" dirty="0"/>
              <a:t> </a:t>
            </a:r>
            <a:r>
              <a:rPr lang="en-US" sz="2200" dirty="0" err="1"/>
              <a:t>koriste</a:t>
            </a:r>
            <a:r>
              <a:rPr lang="en-US" sz="2200" dirty="0"/>
              <a:t> </a:t>
            </a:r>
            <a:r>
              <a:rPr lang="en-US" sz="2200" dirty="0" err="1"/>
              <a:t>ugalj</a:t>
            </a:r>
            <a:r>
              <a:rPr lang="en-US" sz="2200" dirty="0"/>
              <a:t> u </a:t>
            </a:r>
            <a:r>
              <a:rPr lang="en-US" sz="2200" dirty="0" err="1"/>
              <a:t>Evropi</a:t>
            </a:r>
            <a:r>
              <a:rPr lang="en-US" sz="2200" dirty="0"/>
              <a:t> </a:t>
            </a:r>
            <a:r>
              <a:rPr lang="en-US" sz="2200" dirty="0" err="1"/>
              <a:t>odgovorna</a:t>
            </a:r>
            <a:r>
              <a:rPr lang="en-US" sz="2200" dirty="0"/>
              <a:t> </a:t>
            </a:r>
            <a:r>
              <a:rPr lang="en-US" sz="2200" dirty="0" err="1"/>
              <a:t>za</a:t>
            </a:r>
            <a:r>
              <a:rPr lang="en-US" sz="2200" dirty="0"/>
              <a:t> </a:t>
            </a:r>
            <a:r>
              <a:rPr lang="en-US" sz="2200" dirty="0" err="1"/>
              <a:t>oko</a:t>
            </a:r>
            <a:r>
              <a:rPr lang="en-US" sz="2200" dirty="0"/>
              <a:t> 23.000 </a:t>
            </a:r>
            <a:r>
              <a:rPr lang="en-US" sz="2200" dirty="0" err="1"/>
              <a:t>prevremene</a:t>
            </a:r>
            <a:r>
              <a:rPr lang="en-US" sz="2200" dirty="0"/>
              <a:t> </a:t>
            </a:r>
            <a:r>
              <a:rPr lang="en-US" sz="2200" dirty="0" err="1"/>
              <a:t>smrti</a:t>
            </a:r>
            <a:r>
              <a:rPr lang="en-US" sz="2200" dirty="0"/>
              <a:t> </a:t>
            </a:r>
            <a:r>
              <a:rPr lang="en-US" sz="2200" dirty="0" err="1"/>
              <a:t>godišnje</a:t>
            </a:r>
            <a:r>
              <a:rPr lang="en-US" sz="22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25853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F293A-CB42-4FCE-8306-0C0FF220D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23" y="48823"/>
            <a:ext cx="10520702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Sistem daljinskog grejanja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3C791-C951-4288-9FCF-6668BDE24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862" y="1389998"/>
            <a:ext cx="11061937" cy="47869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/>
            <a:r>
              <a:rPr lang="en-US" sz="2100" b="1" dirty="0">
                <a:solidFill>
                  <a:srgbClr val="FFFFFF"/>
                </a:solidFill>
                <a:cs typeface="Calibri"/>
              </a:rPr>
              <a:t>Pod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sistemom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daljinskog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grejanja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podrazumeva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se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tehničko-tehnološki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sistem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u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kojem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su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energetski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objekti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međusobno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povezani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uz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pomoć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kojih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se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proizvodi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,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prenosi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distribuira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toplotna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energija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,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koja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zadovoljava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stambene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poslovne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potrebe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potrošača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za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grejanje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toplu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vodu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, a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često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toplotnom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energija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snabdeva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industriju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.</a:t>
            </a:r>
            <a:endParaRPr lang="en-US" dirty="0"/>
          </a:p>
          <a:p>
            <a:pPr marL="342900" indent="-342900"/>
            <a:r>
              <a:rPr lang="en-US" sz="2100" b="1" dirty="0" err="1" smtClean="0">
                <a:solidFill>
                  <a:srgbClr val="FFFFFF"/>
                </a:solidFill>
                <a:cs typeface="Calibri"/>
              </a:rPr>
              <a:t>Zahvaljujući</a:t>
            </a:r>
            <a:r>
              <a:rPr lang="en-US" sz="2100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ovom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sistemu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mogu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se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ostvariti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značajne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uštede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energije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pojačati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 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energetske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stabilnosti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svake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zemlje</a:t>
            </a:r>
            <a:r>
              <a:rPr lang="en-US" sz="2100" b="1" dirty="0" smtClean="0">
                <a:solidFill>
                  <a:srgbClr val="FFFFFF"/>
                </a:solidFill>
                <a:cs typeface="Calibri"/>
              </a:rPr>
              <a:t>.</a:t>
            </a:r>
            <a:r>
              <a:rPr lang="sr-Latn-RS" sz="2100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 smtClean="0">
                <a:solidFill>
                  <a:srgbClr val="FFFFFF"/>
                </a:solidFill>
                <a:cs typeface="Calibri"/>
              </a:rPr>
              <a:t>Daljinsko</a:t>
            </a:r>
            <a:r>
              <a:rPr lang="en-US" sz="2100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grejanje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 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toplotnom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energijom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snabdevanje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toplom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vodom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obuhvata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oko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60%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potrošača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 u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zemljma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u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tranziciji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predstavlja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kritičan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izvor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energije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u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tranzitnim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ekonomijama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ovih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zemalja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.</a:t>
            </a:r>
          </a:p>
          <a:p>
            <a:pPr marL="342900" indent="-342900"/>
            <a:r>
              <a:rPr lang="en-US" sz="2100" b="1" dirty="0" err="1">
                <a:solidFill>
                  <a:srgbClr val="FFFFFF"/>
                </a:solidFill>
                <a:cs typeface="Calibri"/>
              </a:rPr>
              <a:t>Daljinsko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grejanje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može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gradovima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da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obezbedi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isplativ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,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ekološki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izvor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tolotne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električne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energije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da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istvremeno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igra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značajnu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ulogu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u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smanjenju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ili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stabilizaciji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emisije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ugljen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dioksida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.</a:t>
            </a:r>
          </a:p>
          <a:p>
            <a:pPr marL="342900" indent="-342900"/>
            <a:r>
              <a:rPr lang="en-US" sz="2100" b="1" dirty="0">
                <a:solidFill>
                  <a:srgbClr val="FFFFFF"/>
                </a:solidFill>
                <a:cs typeface="Calibri"/>
              </a:rPr>
              <a:t>Sa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unapređenim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zakonodavnim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okvirom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,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daljinsko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grejanje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u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zemljama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u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tranziciji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moglo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bi da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uštedi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količinu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energije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koja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je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ekvivalentna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80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milijardi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kubnih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metara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prirodnog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gasa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godišnje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,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što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 smtClean="0">
                <a:solidFill>
                  <a:srgbClr val="FFFFFF"/>
                </a:solidFill>
                <a:cs typeface="Calibri"/>
              </a:rPr>
              <a:t>otprilike</a:t>
            </a:r>
            <a:r>
              <a:rPr lang="sr-Latn-RS" sz="2100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 smtClean="0">
                <a:solidFill>
                  <a:srgbClr val="FFFFFF"/>
                </a:solidFill>
                <a:cs typeface="Calibri"/>
              </a:rPr>
              <a:t>predstavlja</a:t>
            </a:r>
            <a:r>
              <a:rPr lang="en-US" sz="2100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godišnju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potrošnju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 u </a:t>
            </a:r>
            <a:r>
              <a:rPr lang="en-US" sz="2100" b="1" dirty="0" err="1">
                <a:solidFill>
                  <a:srgbClr val="FFFFFF"/>
                </a:solidFill>
                <a:cs typeface="Calibri"/>
              </a:rPr>
              <a:t>Nemačkoj</a:t>
            </a:r>
            <a:r>
              <a:rPr lang="en-US" sz="2100" b="1" dirty="0">
                <a:solidFill>
                  <a:srgbClr val="FFFFFF"/>
                </a:solidFill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2484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216291DD-5525-4767-A28A-3BBCD50C8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09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F2040-43A5-4246-A3C6-ADC542EF9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572" y="569951"/>
            <a:ext cx="6707324" cy="577933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cs typeface="Calibri"/>
              </a:rPr>
              <a:t>Sistem </a:t>
            </a:r>
            <a:r>
              <a:rPr lang="en-US" sz="2000" dirty="0" err="1">
                <a:cs typeface="Calibri"/>
              </a:rPr>
              <a:t>daljinskog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grejanja</a:t>
            </a:r>
            <a:r>
              <a:rPr lang="en-US" sz="2000" dirty="0">
                <a:cs typeface="Calibri"/>
              </a:rPr>
              <a:t> u </a:t>
            </a:r>
            <a:r>
              <a:rPr lang="en-US" sz="2000" dirty="0" err="1">
                <a:cs typeface="Calibri"/>
              </a:rPr>
              <a:t>Srbiji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funkcioniše</a:t>
            </a:r>
            <a:r>
              <a:rPr lang="en-US" sz="2000" dirty="0">
                <a:cs typeface="Calibri"/>
              </a:rPr>
              <a:t> u 57 </a:t>
            </a:r>
            <a:r>
              <a:rPr lang="en-US" sz="2000" dirty="0" err="1">
                <a:cs typeface="Calibri"/>
              </a:rPr>
              <a:t>gradova</a:t>
            </a:r>
            <a:r>
              <a:rPr lang="en-US" sz="2000" dirty="0">
                <a:cs typeface="Calibri"/>
              </a:rPr>
              <a:t>. </a:t>
            </a:r>
            <a:r>
              <a:rPr lang="en-US" sz="2000" dirty="0" err="1">
                <a:cs typeface="Calibri"/>
              </a:rPr>
              <a:t>Ukupan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kapacitet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proizvodnih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postrojenja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iznosi</a:t>
            </a:r>
            <a:r>
              <a:rPr lang="en-US" sz="2000" dirty="0">
                <a:cs typeface="Calibri"/>
              </a:rPr>
              <a:t> 7000 MW, </a:t>
            </a:r>
            <a:r>
              <a:rPr lang="en-US" sz="2000" dirty="0" err="1">
                <a:cs typeface="Calibri"/>
              </a:rPr>
              <a:t>dok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godišnja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proizvodnja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toplotne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energije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iznosi</a:t>
            </a:r>
            <a:r>
              <a:rPr lang="en-US" sz="2000" dirty="0">
                <a:cs typeface="Calibri"/>
              </a:rPr>
              <a:t> 8000 GWh. </a:t>
            </a:r>
            <a:r>
              <a:rPr lang="en-US" sz="2000" dirty="0" err="1">
                <a:cs typeface="Calibri"/>
              </a:rPr>
              <a:t>Oko</a:t>
            </a:r>
            <a:r>
              <a:rPr lang="en-US" sz="2000" dirty="0">
                <a:cs typeface="Calibri"/>
              </a:rPr>
              <a:t> 25% </a:t>
            </a:r>
            <a:r>
              <a:rPr lang="en-US" sz="2000" dirty="0" err="1">
                <a:cs typeface="Calibri"/>
              </a:rPr>
              <a:t>stanovništa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snabdeva</a:t>
            </a:r>
            <a:r>
              <a:rPr lang="en-US" sz="2000" dirty="0">
                <a:cs typeface="Calibri"/>
              </a:rPr>
              <a:t> se </a:t>
            </a:r>
            <a:r>
              <a:rPr lang="en-US" sz="2000" dirty="0" err="1">
                <a:cs typeface="Calibri"/>
              </a:rPr>
              <a:t>toplotnom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energijom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iz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toplana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 err="1">
                <a:cs typeface="Calibri"/>
              </a:rPr>
              <a:t>dok</a:t>
            </a:r>
            <a:r>
              <a:rPr lang="en-US" sz="2000" dirty="0">
                <a:cs typeface="Calibri"/>
              </a:rPr>
              <a:t> u </a:t>
            </a:r>
            <a:r>
              <a:rPr lang="en-US" sz="2000" dirty="0" err="1">
                <a:cs typeface="Calibri"/>
              </a:rPr>
              <a:t>Novom</a:t>
            </a:r>
            <a:r>
              <a:rPr lang="en-US" sz="2000" dirty="0">
                <a:cs typeface="Calibri"/>
              </a:rPr>
              <a:t> Sadu </a:t>
            </a:r>
            <a:r>
              <a:rPr lang="en-US" sz="2000" dirty="0" err="1">
                <a:cs typeface="Calibri"/>
              </a:rPr>
              <a:t>sistem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daljinskog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grejanja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obuhvata</a:t>
            </a:r>
            <a:r>
              <a:rPr lang="en-US" sz="2000" dirty="0">
                <a:cs typeface="Calibri"/>
              </a:rPr>
              <a:t> 60% </a:t>
            </a:r>
            <a:r>
              <a:rPr lang="en-US" sz="2000" dirty="0" err="1">
                <a:cs typeface="Calibri"/>
              </a:rPr>
              <a:t>stanovništva</a:t>
            </a:r>
            <a:r>
              <a:rPr lang="en-US" sz="2000" dirty="0">
                <a:cs typeface="Calibri"/>
              </a:rPr>
              <a:t>. </a:t>
            </a:r>
            <a:r>
              <a:rPr lang="en-US" sz="2000" dirty="0" err="1">
                <a:cs typeface="Calibri"/>
              </a:rPr>
              <a:t>Prosečna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specifična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finalna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potrošnja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energije</a:t>
            </a:r>
            <a:r>
              <a:rPr lang="en-US" sz="2000" dirty="0">
                <a:cs typeface="Calibri"/>
              </a:rPr>
              <a:t> za </a:t>
            </a:r>
            <a:r>
              <a:rPr lang="en-US" sz="2000" dirty="0" err="1">
                <a:cs typeface="Calibri"/>
              </a:rPr>
              <a:t>grejanje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iznosi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između</a:t>
            </a:r>
            <a:r>
              <a:rPr lang="en-US" sz="2000" dirty="0">
                <a:cs typeface="Calibri"/>
              </a:rPr>
              <a:t> 130 </a:t>
            </a:r>
            <a:r>
              <a:rPr lang="en-US" sz="2000" dirty="0" err="1">
                <a:cs typeface="Calibri"/>
              </a:rPr>
              <a:t>i</a:t>
            </a:r>
            <a:r>
              <a:rPr lang="en-US" sz="2000" dirty="0">
                <a:cs typeface="Calibri"/>
              </a:rPr>
              <a:t> 180 kWh/m2</a:t>
            </a:r>
          </a:p>
          <a:p>
            <a:r>
              <a:rPr lang="en-US" sz="2000" dirty="0" err="1">
                <a:cs typeface="Calibri"/>
              </a:rPr>
              <a:t>Republika</a:t>
            </a:r>
            <a:r>
              <a:rPr lang="en-US" sz="2000" dirty="0">
                <a:cs typeface="Calibri"/>
              </a:rPr>
              <a:t> Srbija spade u </a:t>
            </a:r>
            <a:r>
              <a:rPr lang="en-US" sz="2000" dirty="0" err="1">
                <a:cs typeface="Calibri"/>
              </a:rPr>
              <a:t>zemlje</a:t>
            </a:r>
            <a:r>
              <a:rPr lang="en-US" sz="2000" dirty="0">
                <a:cs typeface="Calibri"/>
              </a:rPr>
              <a:t> u </a:t>
            </a:r>
            <a:r>
              <a:rPr lang="en-US" sz="2000" dirty="0" err="1">
                <a:cs typeface="Calibri"/>
              </a:rPr>
              <a:t>tranziciji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tako</a:t>
            </a:r>
            <a:r>
              <a:rPr lang="en-US" sz="2000" dirty="0">
                <a:cs typeface="Calibri"/>
              </a:rPr>
              <a:t> da se </a:t>
            </a:r>
            <a:r>
              <a:rPr lang="en-US" sz="2000" dirty="0" err="1">
                <a:cs typeface="Calibri"/>
              </a:rPr>
              <a:t>sistem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daljinskog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grejanja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nije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puno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menjao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tokom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prethnodnih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decenija</a:t>
            </a:r>
            <a:r>
              <a:rPr lang="en-US" sz="2000" dirty="0">
                <a:cs typeface="Calibri"/>
              </a:rPr>
              <a:t>. U </a:t>
            </a:r>
            <a:r>
              <a:rPr lang="en-US" sz="2000" dirty="0" err="1">
                <a:cs typeface="Calibri"/>
              </a:rPr>
              <a:t>Republici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Srbiji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smtClean="0">
                <a:cs typeface="Calibri"/>
              </a:rPr>
              <a:t>se</a:t>
            </a:r>
            <a:r>
              <a:rPr lang="sr-Latn-RS" sz="2000" dirty="0" smtClean="0">
                <a:cs typeface="Calibri"/>
              </a:rPr>
              <a:t> </a:t>
            </a:r>
            <a:r>
              <a:rPr lang="en-US" sz="2000" dirty="0" err="1" smtClean="0">
                <a:cs typeface="Calibri"/>
              </a:rPr>
              <a:t>za</a:t>
            </a:r>
            <a:r>
              <a:rPr lang="en-US" sz="2000" dirty="0" smtClean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proizvodnju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toplotne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energije</a:t>
            </a:r>
            <a:r>
              <a:rPr lang="en-US" sz="2000" dirty="0">
                <a:cs typeface="Calibri"/>
              </a:rPr>
              <a:t> u </a:t>
            </a:r>
            <a:r>
              <a:rPr lang="en-US" sz="2000" dirty="0" err="1">
                <a:cs typeface="Calibri"/>
              </a:rPr>
              <a:t>sistemima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daljinskog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grejanja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koriste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komercijalna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goriva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kao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što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su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prirodni</a:t>
            </a:r>
            <a:r>
              <a:rPr lang="en-US" sz="2000" dirty="0">
                <a:cs typeface="Calibri"/>
              </a:rPr>
              <a:t> gas, mazut </a:t>
            </a:r>
            <a:r>
              <a:rPr lang="en-US" sz="2000" dirty="0" err="1">
                <a:cs typeface="Calibri"/>
              </a:rPr>
              <a:t>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 smtClean="0">
                <a:cs typeface="Calibri"/>
              </a:rPr>
              <a:t>ugalj</a:t>
            </a:r>
            <a:r>
              <a:rPr lang="en-US" sz="2000" dirty="0" smtClean="0">
                <a:cs typeface="Calibri"/>
              </a:rPr>
              <a:t>. </a:t>
            </a:r>
            <a:r>
              <a:rPr lang="en-US" sz="2000" dirty="0" err="1">
                <a:cs typeface="Calibri"/>
              </a:rPr>
              <a:t>Činjenica</a:t>
            </a:r>
            <a:r>
              <a:rPr lang="en-US" sz="2000" dirty="0">
                <a:cs typeface="Calibri"/>
              </a:rPr>
              <a:t> je da </a:t>
            </a:r>
            <a:r>
              <a:rPr lang="en-US" sz="2000" dirty="0" err="1">
                <a:cs typeface="Calibri"/>
              </a:rPr>
              <a:t>udeo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komercijalnih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goriva</a:t>
            </a:r>
            <a:r>
              <a:rPr lang="en-US" sz="2000" dirty="0">
                <a:cs typeface="Calibri"/>
              </a:rPr>
              <a:t> u </a:t>
            </a:r>
            <a:r>
              <a:rPr lang="en-US" sz="2000" dirty="0" err="1">
                <a:cs typeface="Calibri"/>
              </a:rPr>
              <a:t>ovim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sistemima</a:t>
            </a:r>
            <a:r>
              <a:rPr lang="en-US" sz="2000" dirty="0">
                <a:cs typeface="Calibri"/>
              </a:rPr>
              <a:t> u </a:t>
            </a:r>
            <a:r>
              <a:rPr lang="en-US" sz="2000" dirty="0" err="1">
                <a:cs typeface="Calibri"/>
              </a:rPr>
              <a:t>Republici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Srbiji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iznosi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preko</a:t>
            </a:r>
            <a:r>
              <a:rPr lang="en-US" sz="2000" dirty="0">
                <a:cs typeface="Calibri"/>
              </a:rPr>
              <a:t> 90%, </a:t>
            </a:r>
            <a:r>
              <a:rPr lang="en-US" sz="2000" dirty="0" err="1">
                <a:cs typeface="Calibri"/>
              </a:rPr>
              <a:t>dok</a:t>
            </a:r>
            <a:r>
              <a:rPr lang="en-US" sz="2000" dirty="0">
                <a:cs typeface="Calibri"/>
              </a:rPr>
              <a:t> je u </a:t>
            </a:r>
            <a:r>
              <a:rPr lang="en-US" sz="2000" dirty="0" err="1">
                <a:cs typeface="Calibri"/>
              </a:rPr>
              <a:t>zemljama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Evropske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unije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taj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udeo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svega</a:t>
            </a:r>
            <a:r>
              <a:rPr lang="en-US" sz="2000" dirty="0">
                <a:cs typeface="Calibri"/>
              </a:rPr>
              <a:t> 15%</a:t>
            </a:r>
          </a:p>
          <a:p>
            <a:r>
              <a:rPr lang="en-US" sz="2000" dirty="0" err="1">
                <a:cs typeface="Calibri"/>
              </a:rPr>
              <a:t>Modernizacija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podstanica</a:t>
            </a:r>
            <a:r>
              <a:rPr lang="en-US" sz="2000" dirty="0">
                <a:cs typeface="Calibri"/>
              </a:rPr>
              <a:t> u </a:t>
            </a:r>
            <a:r>
              <a:rPr lang="en-US" sz="2000" dirty="0" err="1">
                <a:cs typeface="Calibri"/>
              </a:rPr>
              <a:t>sistemima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daljinskog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grejanja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omogućila</a:t>
            </a:r>
            <a:r>
              <a:rPr lang="en-US" sz="2000" dirty="0">
                <a:cs typeface="Calibri"/>
              </a:rPr>
              <a:t> bi </a:t>
            </a:r>
            <a:r>
              <a:rPr lang="en-US" sz="2000" dirty="0" err="1">
                <a:cs typeface="Calibri"/>
              </a:rPr>
              <a:t>značajne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uštede</a:t>
            </a:r>
            <a:r>
              <a:rPr lang="en-US" sz="2000" dirty="0">
                <a:cs typeface="Calibri"/>
              </a:rPr>
              <a:t> (do 15% </a:t>
            </a:r>
            <a:r>
              <a:rPr lang="en-US" sz="2000" dirty="0" err="1">
                <a:cs typeface="Calibri"/>
              </a:rPr>
              <a:t>ukupno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potrebne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energije</a:t>
            </a:r>
            <a:r>
              <a:rPr lang="en-US" sz="2000" dirty="0">
                <a:cs typeface="Calibri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49819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</TotalTime>
  <Words>976</Words>
  <Application>Microsoft Office PowerPoint</Application>
  <PresentationFormat>Widescreen</PresentationFormat>
  <Paragraphs>110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UTICAJ GREJANJA I POSTROJENJA NA KVALITET VAZDUHA</vt:lpstr>
      <vt:lpstr>SADRŽAJ</vt:lpstr>
      <vt:lpstr>Postrojenja kao ,,Tihe ubice"</vt:lpstr>
      <vt:lpstr>PowerPoint Presentation</vt:lpstr>
      <vt:lpstr>Ugalj</vt:lpstr>
      <vt:lpstr>Metali</vt:lpstr>
      <vt:lpstr>Uticaj na zdravlje</vt:lpstr>
      <vt:lpstr>Sistem daljinskog grejanja</vt:lpstr>
      <vt:lpstr>PowerPoint Presentation</vt:lpstr>
      <vt:lpstr>Energana Sombor</vt:lpstr>
      <vt:lpstr>Energana Sombor</vt:lpstr>
      <vt:lpstr>Energana Sombor</vt:lpstr>
      <vt:lpstr>PowerPoint Presentation</vt:lpstr>
      <vt:lpstr>PowerPoint Presentation</vt:lpstr>
      <vt:lpstr>Sombor gas</vt:lpstr>
      <vt:lpstr>PowerPoint Presentation</vt:lpstr>
      <vt:lpstr>Anketa</vt:lpstr>
      <vt:lpstr>Anketa</vt:lpstr>
      <vt:lpstr>Anketa</vt:lpstr>
      <vt:lpstr>Anketa</vt:lpstr>
      <vt:lpstr>Anketa</vt:lpstr>
      <vt:lpstr>Predlog mera za unapređenje ekoloških performasi termoenergetskih postrojenja</vt:lpstr>
      <vt:lpstr>PowerPoint Presentation</vt:lpstr>
      <vt:lpstr>PowerPoint Presentation</vt:lpstr>
      <vt:lpstr>Hvala na pažnji !                  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Dusan</dc:creator>
  <cp:lastModifiedBy>Dušan Lukić</cp:lastModifiedBy>
  <cp:revision>1093</cp:revision>
  <dcterms:created xsi:type="dcterms:W3CDTF">2014-09-12T02:18:28Z</dcterms:created>
  <dcterms:modified xsi:type="dcterms:W3CDTF">2019-06-15T10:40:35Z</dcterms:modified>
</cp:coreProperties>
</file>