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8" r:id="rId18"/>
    <p:sldId id="283" r:id="rId19"/>
    <p:sldId id="279" r:id="rId20"/>
    <p:sldId id="280" r:id="rId21"/>
    <p:sldId id="281" r:id="rId22"/>
    <p:sldId id="282" r:id="rId23"/>
    <p:sldId id="275" r:id="rId24"/>
    <p:sldId id="276"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98" d="100"/>
          <a:sy n="98" d="100"/>
        </p:scale>
        <p:origin x="2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sr-Cyrl-RS" sz="1800" dirty="0">
                <a:solidFill>
                  <a:srgbClr val="FF0000"/>
                </a:solidFill>
              </a:rPr>
              <a:t>Шта сматрате највећим узрочником загађења ваздуха?</a:t>
            </a:r>
          </a:p>
        </c:rich>
      </c:tx>
      <c:layout>
        <c:manualLayout>
          <c:xMode val="edge"/>
          <c:yMode val="edge"/>
          <c:x val="0.16809649152536088"/>
          <c:y val="4.622516870933005E-2"/>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индустрија</c:v>
                </c:pt>
                <c:pt idx="1">
                  <c:v>грејање</c:v>
                </c:pt>
                <c:pt idx="2">
                  <c:v>депоније</c:v>
                </c:pt>
                <c:pt idx="3">
                  <c:v>саобраћај</c:v>
                </c:pt>
                <c:pt idx="4">
                  <c:v>нешто друго</c:v>
                </c:pt>
              </c:strCache>
            </c:strRef>
          </c:cat>
          <c:val>
            <c:numRef>
              <c:f>Sheet1!$B$2:$B$6</c:f>
              <c:numCache>
                <c:formatCode>General</c:formatCode>
                <c:ptCount val="5"/>
                <c:pt idx="0">
                  <c:v>21</c:v>
                </c:pt>
                <c:pt idx="1">
                  <c:v>9</c:v>
                </c:pt>
                <c:pt idx="2">
                  <c:v>14</c:v>
                </c:pt>
                <c:pt idx="3">
                  <c:v>37</c:v>
                </c:pt>
                <c:pt idx="4">
                  <c:v>3</c:v>
                </c:pt>
              </c:numCache>
            </c:numRef>
          </c:val>
          <c:extLst>
            <c:ext xmlns:c16="http://schemas.microsoft.com/office/drawing/2014/chart" uri="{C3380CC4-5D6E-409C-BE32-E72D297353CC}">
              <c16:uniqueId val="{00000000-F1A5-4BB3-A853-A4322D275C9E}"/>
            </c:ext>
          </c:extLst>
        </c:ser>
        <c:dLbls>
          <c:showLegendKey val="0"/>
          <c:showVal val="0"/>
          <c:showCatName val="0"/>
          <c:showSerName val="0"/>
          <c:showPercent val="0"/>
          <c:showBubbleSize val="0"/>
        </c:dLbls>
        <c:gapWidth val="150"/>
        <c:axId val="58570624"/>
        <c:axId val="58572160"/>
      </c:barChart>
      <c:catAx>
        <c:axId val="58570624"/>
        <c:scaling>
          <c:orientation val="minMax"/>
        </c:scaling>
        <c:delete val="0"/>
        <c:axPos val="b"/>
        <c:numFmt formatCode="General" sourceLinked="0"/>
        <c:majorTickMark val="out"/>
        <c:minorTickMark val="none"/>
        <c:tickLblPos val="nextTo"/>
        <c:crossAx val="58572160"/>
        <c:crosses val="autoZero"/>
        <c:auto val="1"/>
        <c:lblAlgn val="ctr"/>
        <c:lblOffset val="100"/>
        <c:noMultiLvlLbl val="0"/>
      </c:catAx>
      <c:valAx>
        <c:axId val="58572160"/>
        <c:scaling>
          <c:orientation val="minMax"/>
        </c:scaling>
        <c:delete val="0"/>
        <c:axPos val="l"/>
        <c:majorGridlines/>
        <c:numFmt formatCode="General" sourceLinked="1"/>
        <c:majorTickMark val="out"/>
        <c:minorTickMark val="none"/>
        <c:tickLblPos val="nextTo"/>
        <c:crossAx val="58570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b="1" cap="none" spc="0">
                <a:ln w="8890" cmpd="sng">
                  <a:solidFill>
                    <a:schemeClr val="accent1">
                      <a:tint val="3000"/>
                    </a:schemeClr>
                  </a:solidFill>
                  <a:prstDash val="solid"/>
                  <a:miter lim="800000"/>
                </a:ln>
                <a:solidFill>
                  <a:srgbClr val="12A624"/>
                </a:solidFill>
                <a:effectLst>
                  <a:outerShdw blurRad="55000" dist="50800" dir="5400000" algn="tl">
                    <a:srgbClr val="000000">
                      <a:alpha val="33000"/>
                    </a:srgbClr>
                  </a:outerShdw>
                </a:effectLst>
              </a:defRPr>
            </a:pPr>
            <a:r>
              <a:rPr lang="sr-Cyrl-RS" sz="1600" b="1" cap="none" spc="0" dirty="0">
                <a:ln>
                  <a:noFill/>
                </a:ln>
                <a:solidFill>
                  <a:srgbClr val="FF0000"/>
                </a:solidFill>
                <a:effectLst/>
              </a:rPr>
              <a:t>Шта је главни разлог због ког саобраћај загађује ваздух?</a:t>
            </a:r>
            <a:endParaRPr lang="en-US" sz="1600" b="1" cap="none" spc="0" dirty="0">
              <a:ln>
                <a:noFill/>
              </a:ln>
              <a:solidFill>
                <a:srgbClr val="FF0000"/>
              </a:solidFill>
              <a:effectLst/>
            </a:endParaRPr>
          </a:p>
        </c:rich>
      </c:tx>
      <c:layout>
        <c:manualLayout>
          <c:xMode val="edge"/>
          <c:yMode val="edge"/>
          <c:x val="0.16438210971660039"/>
          <c:y val="2.7826029752778932E-2"/>
        </c:manualLayout>
      </c:layout>
      <c:overlay val="0"/>
      <c:spPr>
        <a:solidFill>
          <a:schemeClr val="bg1"/>
        </a:solidFill>
      </c:spPr>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Sheet1!$A$2:$A$7</c:f>
              <c:strCache>
                <c:ptCount val="6"/>
                <c:pt idx="0">
                  <c:v>превелики број моторних возила</c:v>
                </c:pt>
                <c:pt idx="1">
                  <c:v>велике количине емитовања гасова</c:v>
                </c:pt>
                <c:pt idx="2">
                  <c:v>велике саобраћајне гужве</c:v>
                </c:pt>
                <c:pt idx="3">
                  <c:v>мало зелене површине</c:v>
                </c:pt>
                <c:pt idx="4">
                  <c:v>разне врсте горива</c:v>
                </c:pt>
                <c:pt idx="5">
                  <c:v>нешто друго</c:v>
                </c:pt>
              </c:strCache>
            </c:strRef>
          </c:cat>
          <c:val>
            <c:numRef>
              <c:f>Sheet1!$B$2:$B$7</c:f>
              <c:numCache>
                <c:formatCode>General</c:formatCode>
                <c:ptCount val="6"/>
                <c:pt idx="0">
                  <c:v>21</c:v>
                </c:pt>
                <c:pt idx="1">
                  <c:v>16</c:v>
                </c:pt>
                <c:pt idx="2">
                  <c:v>5</c:v>
                </c:pt>
                <c:pt idx="3">
                  <c:v>5</c:v>
                </c:pt>
                <c:pt idx="4">
                  <c:v>10</c:v>
                </c:pt>
                <c:pt idx="5">
                  <c:v>2</c:v>
                </c:pt>
              </c:numCache>
            </c:numRef>
          </c:val>
          <c:extLst>
            <c:ext xmlns:c16="http://schemas.microsoft.com/office/drawing/2014/chart" uri="{C3380CC4-5D6E-409C-BE32-E72D297353CC}">
              <c16:uniqueId val="{00000000-3BA9-4B06-9860-60A63239E85D}"/>
            </c:ext>
          </c:extLst>
        </c:ser>
        <c:dLbls>
          <c:showLegendKey val="0"/>
          <c:showVal val="0"/>
          <c:showCatName val="0"/>
          <c:showSerName val="0"/>
          <c:showPercent val="0"/>
          <c:showBubbleSize val="0"/>
        </c:dLbls>
        <c:gapWidth val="150"/>
        <c:axId val="22773760"/>
        <c:axId val="22775296"/>
      </c:barChart>
      <c:catAx>
        <c:axId val="22773760"/>
        <c:scaling>
          <c:orientation val="minMax"/>
        </c:scaling>
        <c:delete val="0"/>
        <c:axPos val="b"/>
        <c:numFmt formatCode="General" sourceLinked="0"/>
        <c:majorTickMark val="out"/>
        <c:minorTickMark val="none"/>
        <c:tickLblPos val="nextTo"/>
        <c:crossAx val="22775296"/>
        <c:crosses val="autoZero"/>
        <c:auto val="1"/>
        <c:lblAlgn val="ctr"/>
        <c:lblOffset val="100"/>
        <c:noMultiLvlLbl val="0"/>
      </c:catAx>
      <c:valAx>
        <c:axId val="22775296"/>
        <c:scaling>
          <c:orientation val="minMax"/>
        </c:scaling>
        <c:delete val="0"/>
        <c:axPos val="l"/>
        <c:majorGridlines/>
        <c:numFmt formatCode="General" sourceLinked="1"/>
        <c:majorTickMark val="out"/>
        <c:minorTickMark val="none"/>
        <c:tickLblPos val="nextTo"/>
        <c:crossAx val="22773760"/>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sr-Cyrl-RS" sz="1400" b="1" cap="none" spc="0" dirty="0">
                <a:ln>
                  <a:noFill/>
                </a:ln>
                <a:solidFill>
                  <a:srgbClr val="FF0000"/>
                </a:solidFill>
                <a:effectLst/>
              </a:rPr>
              <a:t>Мислите ли да и Ви учествујете у повећању лошег утицаја саобраћаја на ваздух?</a:t>
            </a:r>
            <a:endParaRPr lang="en-US" sz="1400" b="1" cap="none" spc="0" dirty="0">
              <a:ln>
                <a:noFill/>
              </a:ln>
              <a:solidFill>
                <a:srgbClr val="FF0000"/>
              </a:solidFill>
              <a:effectLst/>
            </a:endParaRPr>
          </a:p>
        </c:rich>
      </c:tx>
      <c:layout>
        <c:manualLayout>
          <c:xMode val="edge"/>
          <c:yMode val="edge"/>
          <c:x val="0.12357788609757105"/>
          <c:y val="3.8529959695288787E-2"/>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да</c:v>
                </c:pt>
                <c:pt idx="1">
                  <c:v>не</c:v>
                </c:pt>
                <c:pt idx="2">
                  <c:v>можда</c:v>
                </c:pt>
              </c:strCache>
            </c:strRef>
          </c:cat>
          <c:val>
            <c:numRef>
              <c:f>Sheet1!$B$2:$B$4</c:f>
              <c:numCache>
                <c:formatCode>General</c:formatCode>
                <c:ptCount val="3"/>
                <c:pt idx="0">
                  <c:v>16</c:v>
                </c:pt>
                <c:pt idx="1">
                  <c:v>16</c:v>
                </c:pt>
                <c:pt idx="2">
                  <c:v>5</c:v>
                </c:pt>
              </c:numCache>
            </c:numRef>
          </c:val>
          <c:extLst>
            <c:ext xmlns:c16="http://schemas.microsoft.com/office/drawing/2014/chart" uri="{C3380CC4-5D6E-409C-BE32-E72D297353CC}">
              <c16:uniqueId val="{00000000-2030-41E2-8F6C-841F9E24EB4B}"/>
            </c:ext>
          </c:extLst>
        </c:ser>
        <c:dLbls>
          <c:showLegendKey val="0"/>
          <c:showVal val="0"/>
          <c:showCatName val="0"/>
          <c:showSerName val="0"/>
          <c:showPercent val="0"/>
          <c:showBubbleSize val="0"/>
        </c:dLbls>
        <c:gapWidth val="150"/>
        <c:axId val="25786240"/>
        <c:axId val="25787776"/>
      </c:barChart>
      <c:catAx>
        <c:axId val="25786240"/>
        <c:scaling>
          <c:orientation val="minMax"/>
        </c:scaling>
        <c:delete val="0"/>
        <c:axPos val="b"/>
        <c:numFmt formatCode="General" sourceLinked="0"/>
        <c:majorTickMark val="out"/>
        <c:minorTickMark val="none"/>
        <c:tickLblPos val="nextTo"/>
        <c:crossAx val="25787776"/>
        <c:crosses val="autoZero"/>
        <c:auto val="1"/>
        <c:lblAlgn val="ctr"/>
        <c:lblOffset val="100"/>
        <c:noMultiLvlLbl val="0"/>
      </c:catAx>
      <c:valAx>
        <c:axId val="25787776"/>
        <c:scaling>
          <c:orientation val="minMax"/>
        </c:scaling>
        <c:delete val="0"/>
        <c:axPos val="l"/>
        <c:majorGridlines/>
        <c:numFmt formatCode="General" sourceLinked="1"/>
        <c:majorTickMark val="out"/>
        <c:minorTickMark val="none"/>
        <c:tickLblPos val="nextTo"/>
        <c:crossAx val="25786240"/>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sr-Cyrl-RS" sz="1400" b="1" cap="none" spc="0" dirty="0">
                <a:ln>
                  <a:noFill/>
                </a:ln>
                <a:solidFill>
                  <a:srgbClr val="FF0000"/>
                </a:solidFill>
                <a:effectLst/>
              </a:rPr>
              <a:t>Ако бисте сазнали да учествујете, да ли бисте учинили нешто да то промените?</a:t>
            </a:r>
            <a:endParaRPr lang="en-US" sz="1400" b="1" cap="none" spc="0" dirty="0">
              <a:ln>
                <a:noFill/>
              </a:ln>
              <a:solidFill>
                <a:srgbClr val="FF0000"/>
              </a:solidFill>
              <a:effectLst/>
            </a:endParaRPr>
          </a:p>
        </c:rich>
      </c:tx>
      <c:layout>
        <c:manualLayout>
          <c:xMode val="edge"/>
          <c:yMode val="edge"/>
          <c:x val="0.13062633636461238"/>
          <c:y val="2.7852047874819499E-2"/>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0">
                  <c:v>урадио/ла бих</c:v>
                </c:pt>
                <c:pt idx="1">
                  <c:v>не бих урадио/ла</c:v>
                </c:pt>
                <c:pt idx="2">
                  <c:v>можда</c:v>
                </c:pt>
              </c:strCache>
            </c:strRef>
          </c:cat>
          <c:val>
            <c:numRef>
              <c:f>Sheet1!$B$2:$B$4</c:f>
              <c:numCache>
                <c:formatCode>General</c:formatCode>
                <c:ptCount val="3"/>
                <c:pt idx="0">
                  <c:v>28</c:v>
                </c:pt>
                <c:pt idx="1">
                  <c:v>3</c:v>
                </c:pt>
                <c:pt idx="2">
                  <c:v>12</c:v>
                </c:pt>
              </c:numCache>
            </c:numRef>
          </c:val>
          <c:extLst>
            <c:ext xmlns:c16="http://schemas.microsoft.com/office/drawing/2014/chart" uri="{C3380CC4-5D6E-409C-BE32-E72D297353CC}">
              <c16:uniqueId val="{00000000-803F-4EE1-BEF7-4B3B01740231}"/>
            </c:ext>
          </c:extLst>
        </c:ser>
        <c:dLbls>
          <c:showLegendKey val="0"/>
          <c:showVal val="0"/>
          <c:showCatName val="0"/>
          <c:showSerName val="0"/>
          <c:showPercent val="0"/>
          <c:showBubbleSize val="0"/>
        </c:dLbls>
        <c:gapWidth val="150"/>
        <c:axId val="20978688"/>
        <c:axId val="20988672"/>
      </c:barChart>
      <c:catAx>
        <c:axId val="20978688"/>
        <c:scaling>
          <c:orientation val="minMax"/>
        </c:scaling>
        <c:delete val="0"/>
        <c:axPos val="b"/>
        <c:numFmt formatCode="General" sourceLinked="0"/>
        <c:majorTickMark val="out"/>
        <c:minorTickMark val="none"/>
        <c:tickLblPos val="nextTo"/>
        <c:crossAx val="20988672"/>
        <c:crosses val="autoZero"/>
        <c:auto val="1"/>
        <c:lblAlgn val="ctr"/>
        <c:lblOffset val="100"/>
        <c:noMultiLvlLbl val="0"/>
      </c:catAx>
      <c:valAx>
        <c:axId val="20988672"/>
        <c:scaling>
          <c:orientation val="minMax"/>
        </c:scaling>
        <c:delete val="0"/>
        <c:axPos val="l"/>
        <c:majorGridlines/>
        <c:numFmt formatCode="General" sourceLinked="1"/>
        <c:majorTickMark val="out"/>
        <c:minorTickMark val="none"/>
        <c:tickLblPos val="nextTo"/>
        <c:crossAx val="20978688"/>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sr-Cyrl-RS" sz="1400" b="1" cap="none" spc="0" dirty="0">
                <a:ln>
                  <a:noFill/>
                </a:ln>
                <a:solidFill>
                  <a:srgbClr val="FF0000"/>
                </a:solidFill>
                <a:effectLst/>
              </a:rPr>
              <a:t>Ако возите, шта мислите колико Ваше возило утиче на загађење ваздуха?</a:t>
            </a:r>
            <a:endParaRPr lang="en-US" sz="1400" b="1" cap="none" spc="0" dirty="0">
              <a:ln>
                <a:noFill/>
              </a:ln>
              <a:solidFill>
                <a:srgbClr val="FF0000"/>
              </a:solidFill>
              <a:effectLst/>
            </a:endParaRPr>
          </a:p>
        </c:rich>
      </c:tx>
      <c:layout>
        <c:manualLayout>
          <c:xMode val="edge"/>
          <c:yMode val="edge"/>
          <c:x val="0.13769975702639331"/>
          <c:y val="3.7747424605521156E-2"/>
        </c:manualLayout>
      </c:layout>
      <c:overlay val="0"/>
    </c:title>
    <c:autoTitleDeleted val="0"/>
    <c:plotArea>
      <c:layout>
        <c:manualLayout>
          <c:layoutTarget val="inner"/>
          <c:xMode val="edge"/>
          <c:yMode val="edge"/>
          <c:x val="5.3814272419769188E-2"/>
          <c:y val="0.26325355575612225"/>
          <c:w val="0.9267235902837001"/>
          <c:h val="0.57132714512464455"/>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утиче много</c:v>
                </c:pt>
                <c:pt idx="1">
                  <c:v>утиче умерено</c:v>
                </c:pt>
                <c:pt idx="2">
                  <c:v>има веома мали утицај</c:v>
                </c:pt>
                <c:pt idx="3">
                  <c:v>нема утицаја</c:v>
                </c:pt>
              </c:strCache>
            </c:strRef>
          </c:cat>
          <c:val>
            <c:numRef>
              <c:f>Sheet1!$B$2:$B$5</c:f>
              <c:numCache>
                <c:formatCode>General</c:formatCode>
                <c:ptCount val="4"/>
                <c:pt idx="0">
                  <c:v>4</c:v>
                </c:pt>
                <c:pt idx="1">
                  <c:v>15</c:v>
                </c:pt>
                <c:pt idx="2">
                  <c:v>11</c:v>
                </c:pt>
                <c:pt idx="3">
                  <c:v>5</c:v>
                </c:pt>
              </c:numCache>
            </c:numRef>
          </c:val>
          <c:extLst>
            <c:ext xmlns:c16="http://schemas.microsoft.com/office/drawing/2014/chart" uri="{C3380CC4-5D6E-409C-BE32-E72D297353CC}">
              <c16:uniqueId val="{00000000-9F23-4AD9-954D-370202B9759E}"/>
            </c:ext>
          </c:extLst>
        </c:ser>
        <c:dLbls>
          <c:showLegendKey val="0"/>
          <c:showVal val="0"/>
          <c:showCatName val="0"/>
          <c:showSerName val="0"/>
          <c:showPercent val="0"/>
          <c:showBubbleSize val="0"/>
        </c:dLbls>
        <c:gapWidth val="150"/>
        <c:axId val="20995456"/>
        <c:axId val="25904256"/>
      </c:barChart>
      <c:catAx>
        <c:axId val="20995456"/>
        <c:scaling>
          <c:orientation val="minMax"/>
        </c:scaling>
        <c:delete val="0"/>
        <c:axPos val="b"/>
        <c:numFmt formatCode="General" sourceLinked="0"/>
        <c:majorTickMark val="out"/>
        <c:minorTickMark val="none"/>
        <c:tickLblPos val="nextTo"/>
        <c:crossAx val="25904256"/>
        <c:crosses val="autoZero"/>
        <c:auto val="1"/>
        <c:lblAlgn val="ctr"/>
        <c:lblOffset val="100"/>
        <c:noMultiLvlLbl val="0"/>
      </c:catAx>
      <c:valAx>
        <c:axId val="25904256"/>
        <c:scaling>
          <c:orientation val="minMax"/>
        </c:scaling>
        <c:delete val="0"/>
        <c:axPos val="l"/>
        <c:majorGridlines/>
        <c:numFmt formatCode="General" sourceLinked="1"/>
        <c:majorTickMark val="out"/>
        <c:minorTickMark val="none"/>
        <c:tickLblPos val="nextTo"/>
        <c:crossAx val="20995456"/>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sr-Cyrl-RS" sz="1400" b="1" cap="none" spc="0" dirty="0">
                <a:ln w="635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Које превозно средство најчешће користите када идете негде?</a:t>
            </a:r>
            <a:endParaRPr lang="en-US" sz="1400" b="1" cap="none" spc="0" dirty="0">
              <a:ln w="635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c:rich>
      </c:tx>
      <c:layout>
        <c:manualLayout>
          <c:xMode val="edge"/>
          <c:yMode val="edge"/>
          <c:x val="0.16585624287056591"/>
          <c:y val="6.0313499095675883E-2"/>
        </c:manualLayout>
      </c:layout>
      <c:overlay val="0"/>
    </c:title>
    <c:autoTitleDeleted val="0"/>
    <c:plotArea>
      <c:layout>
        <c:manualLayout>
          <c:layoutTarget val="inner"/>
          <c:xMode val="edge"/>
          <c:yMode val="edge"/>
          <c:x val="3.6810344827586237E-2"/>
          <c:y val="0.24648760368368589"/>
          <c:w val="0.92230764095025453"/>
          <c:h val="0.62014221082490062"/>
        </c:manualLayout>
      </c:layout>
      <c:barChart>
        <c:barDir val="col"/>
        <c:grouping val="clustered"/>
        <c:varyColors val="0"/>
        <c:ser>
          <c:idx val="0"/>
          <c:order val="0"/>
          <c:tx>
            <c:strRef>
              <c:f>Sheet1!$B$1</c:f>
              <c:strCache>
                <c:ptCount val="1"/>
                <c:pt idx="0">
                  <c:v>Series 1</c:v>
                </c:pt>
              </c:strCache>
            </c:strRef>
          </c:tx>
          <c:invertIfNegative val="0"/>
          <c:cat>
            <c:strRef>
              <c:f>Sheet1!$A$2:$A$7</c:f>
              <c:strCache>
                <c:ptCount val="6"/>
                <c:pt idx="0">
                  <c:v>аутомобил</c:v>
                </c:pt>
                <c:pt idx="1">
                  <c:v>аутобус (јавни превоз)</c:v>
                </c:pt>
                <c:pt idx="2">
                  <c:v>воз</c:v>
                </c:pt>
                <c:pt idx="3">
                  <c:v>бицикл</c:v>
                </c:pt>
                <c:pt idx="4">
                  <c:v>нешто друго</c:v>
                </c:pt>
                <c:pt idx="5">
                  <c:v>идем пешице</c:v>
                </c:pt>
              </c:strCache>
            </c:strRef>
          </c:cat>
          <c:val>
            <c:numRef>
              <c:f>Sheet1!$B$2:$B$7</c:f>
              <c:numCache>
                <c:formatCode>General</c:formatCode>
                <c:ptCount val="6"/>
                <c:pt idx="0">
                  <c:v>22</c:v>
                </c:pt>
                <c:pt idx="1">
                  <c:v>7</c:v>
                </c:pt>
                <c:pt idx="2">
                  <c:v>1</c:v>
                </c:pt>
                <c:pt idx="3">
                  <c:v>14</c:v>
                </c:pt>
                <c:pt idx="4">
                  <c:v>0</c:v>
                </c:pt>
                <c:pt idx="5">
                  <c:v>10</c:v>
                </c:pt>
              </c:numCache>
            </c:numRef>
          </c:val>
          <c:extLst>
            <c:ext xmlns:c16="http://schemas.microsoft.com/office/drawing/2014/chart" uri="{C3380CC4-5D6E-409C-BE32-E72D297353CC}">
              <c16:uniqueId val="{00000000-805E-4CA9-BC90-AFA6D694DA48}"/>
            </c:ext>
          </c:extLst>
        </c:ser>
        <c:dLbls>
          <c:showLegendKey val="0"/>
          <c:showVal val="0"/>
          <c:showCatName val="0"/>
          <c:showSerName val="0"/>
          <c:showPercent val="0"/>
          <c:showBubbleSize val="0"/>
        </c:dLbls>
        <c:gapWidth val="150"/>
        <c:axId val="25949696"/>
        <c:axId val="25951232"/>
      </c:barChart>
      <c:catAx>
        <c:axId val="25949696"/>
        <c:scaling>
          <c:orientation val="minMax"/>
        </c:scaling>
        <c:delete val="0"/>
        <c:axPos val="b"/>
        <c:numFmt formatCode="General" sourceLinked="0"/>
        <c:majorTickMark val="out"/>
        <c:minorTickMark val="none"/>
        <c:tickLblPos val="nextTo"/>
        <c:crossAx val="25951232"/>
        <c:crosses val="autoZero"/>
        <c:auto val="1"/>
        <c:lblAlgn val="ctr"/>
        <c:lblOffset val="100"/>
        <c:noMultiLvlLbl val="0"/>
      </c:catAx>
      <c:valAx>
        <c:axId val="25951232"/>
        <c:scaling>
          <c:orientation val="minMax"/>
        </c:scaling>
        <c:delete val="0"/>
        <c:axPos val="l"/>
        <c:majorGridlines/>
        <c:numFmt formatCode="General" sourceLinked="1"/>
        <c:majorTickMark val="out"/>
        <c:minorTickMark val="none"/>
        <c:tickLblPos val="nextTo"/>
        <c:crossAx val="25949696"/>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a:pPr>
            <a:r>
              <a:rPr lang="sr-Cyrl-RS" sz="1400" b="1" cap="none" spc="0" dirty="0">
                <a:ln w="5270" cmpd="sng">
                  <a:solidFill>
                    <a:srgbClr val="7D7D7D">
                      <a:tint val="100000"/>
                      <a:shade val="100000"/>
                      <a:satMod val="110000"/>
                    </a:srgbClr>
                  </a:solidFill>
                  <a:prstDash val="solid"/>
                </a:ln>
                <a:solidFill>
                  <a:srgbClr val="FF0000"/>
                </a:solidFill>
                <a:effectLst/>
              </a:rPr>
              <a:t>Када бисте сазнали да Ваше возило негативно утиче на ваздух, шта бисте урадили поводом тога? </a:t>
            </a:r>
            <a:endParaRPr lang="en-US" sz="1400" b="1" cap="none" spc="0" dirty="0">
              <a:ln w="5270" cmpd="sng">
                <a:solidFill>
                  <a:srgbClr val="7D7D7D">
                    <a:tint val="100000"/>
                    <a:shade val="100000"/>
                    <a:satMod val="110000"/>
                  </a:srgbClr>
                </a:solidFill>
                <a:prstDash val="solid"/>
              </a:ln>
              <a:solidFill>
                <a:srgbClr val="FF0000"/>
              </a:solidFill>
              <a:effectLst/>
            </a:endParaRPr>
          </a:p>
        </c:rich>
      </c:tx>
      <c:layout>
        <c:manualLayout>
          <c:xMode val="edge"/>
          <c:yMode val="edge"/>
          <c:x val="0.14654622416229879"/>
          <c:y val="2.780568902205097E-2"/>
        </c:manualLayout>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унапредио/ла бих га</c:v>
                </c:pt>
                <c:pt idx="1">
                  <c:v>променио/ла бих га</c:v>
                </c:pt>
                <c:pt idx="2">
                  <c:v>нешто друго</c:v>
                </c:pt>
                <c:pt idx="3">
                  <c:v>не бих урадио/ла ништа</c:v>
                </c:pt>
              </c:strCache>
            </c:strRef>
          </c:cat>
          <c:val>
            <c:numRef>
              <c:f>Sheet1!$B$2:$B$5</c:f>
              <c:numCache>
                <c:formatCode>General</c:formatCode>
                <c:ptCount val="4"/>
                <c:pt idx="0">
                  <c:v>24</c:v>
                </c:pt>
                <c:pt idx="1">
                  <c:v>1</c:v>
                </c:pt>
                <c:pt idx="2">
                  <c:v>2</c:v>
                </c:pt>
                <c:pt idx="3">
                  <c:v>5</c:v>
                </c:pt>
              </c:numCache>
            </c:numRef>
          </c:val>
          <c:extLst>
            <c:ext xmlns:c16="http://schemas.microsoft.com/office/drawing/2014/chart" uri="{C3380CC4-5D6E-409C-BE32-E72D297353CC}">
              <c16:uniqueId val="{00000000-C312-4EC5-8DD3-38EB0421B4A5}"/>
            </c:ext>
          </c:extLst>
        </c:ser>
        <c:dLbls>
          <c:showLegendKey val="0"/>
          <c:showVal val="0"/>
          <c:showCatName val="0"/>
          <c:showSerName val="0"/>
          <c:showPercent val="0"/>
          <c:showBubbleSize val="0"/>
        </c:dLbls>
        <c:gapWidth val="150"/>
        <c:axId val="25848448"/>
        <c:axId val="25854336"/>
      </c:barChart>
      <c:catAx>
        <c:axId val="25848448"/>
        <c:scaling>
          <c:orientation val="minMax"/>
        </c:scaling>
        <c:delete val="0"/>
        <c:axPos val="b"/>
        <c:numFmt formatCode="General" sourceLinked="0"/>
        <c:majorTickMark val="out"/>
        <c:minorTickMark val="none"/>
        <c:tickLblPos val="nextTo"/>
        <c:crossAx val="25854336"/>
        <c:crosses val="autoZero"/>
        <c:auto val="1"/>
        <c:lblAlgn val="ctr"/>
        <c:lblOffset val="100"/>
        <c:noMultiLvlLbl val="0"/>
      </c:catAx>
      <c:valAx>
        <c:axId val="25854336"/>
        <c:scaling>
          <c:orientation val="minMax"/>
        </c:scaling>
        <c:delete val="0"/>
        <c:axPos val="l"/>
        <c:majorGridlines/>
        <c:numFmt formatCode="General" sourceLinked="1"/>
        <c:majorTickMark val="out"/>
        <c:minorTickMark val="none"/>
        <c:tickLblPos val="nextTo"/>
        <c:crossAx val="25848448"/>
        <c:crosses val="autoZero"/>
        <c:crossBetween val="between"/>
      </c:valAx>
    </c:plotArea>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366FE9-D81C-434F-8B4D-287A39D37E23}" type="datetimeFigureOut">
              <a:rPr lang="en-US" smtClean="0"/>
              <a:pPr/>
              <a:t>15-Jun-19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374E-D55F-48C1-A371-89903F5E18B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slow">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366FE9-D81C-434F-8B4D-287A39D37E23}" type="datetimeFigureOut">
              <a:rPr lang="en-US" smtClean="0"/>
              <a:pPr/>
              <a:t>15-Jun-19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374E-D55F-48C1-A371-89903F5E18B5}" type="slidenum">
              <a:rPr lang="en-US" smtClean="0"/>
              <a:pPr/>
              <a:t>‹#›</a:t>
            </a:fld>
            <a:endParaRPr lang="en-US"/>
          </a:p>
        </p:txBody>
      </p:sp>
    </p:spTree>
  </p:cSld>
  <p:clrMapOvr>
    <a:masterClrMapping/>
  </p:clrMapOvr>
  <p:transition spd="slow">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66FE9-D81C-434F-8B4D-287A39D37E23}" type="datetimeFigureOut">
              <a:rPr lang="en-US" smtClean="0"/>
              <a:pPr/>
              <a:t>15-Jun-19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374E-D55F-48C1-A371-89903F5E18B5}" type="slidenum">
              <a:rPr lang="en-US" smtClean="0"/>
              <a:pPr/>
              <a:t>‹#›</a:t>
            </a:fld>
            <a:endParaRPr lang="en-US"/>
          </a:p>
        </p:txBody>
      </p:sp>
    </p:spTree>
  </p:cSld>
  <p:clrMapOvr>
    <a:masterClrMapping/>
  </p:clrMapOvr>
  <p:transition spd="slow">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366FE9-D81C-434F-8B4D-287A39D37E23}" type="datetimeFigureOut">
              <a:rPr lang="en-US" smtClean="0"/>
              <a:pPr/>
              <a:t>15-Jun-19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374E-D55F-48C1-A371-89903F5E18B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66FE9-D81C-434F-8B4D-287A39D37E23}" type="datetimeFigureOut">
              <a:rPr lang="en-US" smtClean="0"/>
              <a:pPr/>
              <a:t>15-Jun-19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9374E-D55F-48C1-A371-89903F5E18B5}" type="slidenum">
              <a:rPr lang="en-US" smtClean="0"/>
              <a:pPr/>
              <a:t>‹#›</a:t>
            </a:fld>
            <a:endParaRPr lang="en-US"/>
          </a:p>
        </p:txBody>
      </p:sp>
    </p:spTree>
  </p:cSld>
  <p:clrMapOvr>
    <a:masterClrMapping/>
  </p:clrMapOvr>
  <p:transition spd="slow">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366FE9-D81C-434F-8B4D-287A39D37E23}" type="datetimeFigureOut">
              <a:rPr lang="en-US" smtClean="0"/>
              <a:pPr/>
              <a:t>15-Jun-19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9374E-D55F-48C1-A371-89903F5E18B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over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366FE9-D81C-434F-8B4D-287A39D37E23}" type="datetimeFigureOut">
              <a:rPr lang="en-US" smtClean="0"/>
              <a:pPr/>
              <a:t>15-Jun-19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9374E-D55F-48C1-A371-89903F5E18B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p:cover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366FE9-D81C-434F-8B4D-287A39D37E23}" type="datetimeFigureOut">
              <a:rPr lang="en-US" smtClean="0"/>
              <a:pPr/>
              <a:t>15-Jun-19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9374E-D55F-48C1-A371-89903F5E18B5}" type="slidenum">
              <a:rPr lang="en-US" smtClean="0"/>
              <a:pPr/>
              <a:t>‹#›</a:t>
            </a:fld>
            <a:endParaRPr lang="en-US"/>
          </a:p>
        </p:txBody>
      </p:sp>
    </p:spTree>
  </p:cSld>
  <p:clrMapOvr>
    <a:masterClrMapping/>
  </p:clrMapOvr>
  <p:transition spd="slow">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66FE9-D81C-434F-8B4D-287A39D37E23}" type="datetimeFigureOut">
              <a:rPr lang="en-US" smtClean="0"/>
              <a:pPr/>
              <a:t>15-Jun-19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9374E-D55F-48C1-A371-89903F5E18B5}" type="slidenum">
              <a:rPr lang="en-US" smtClean="0"/>
              <a:pPr/>
              <a:t>‹#›</a:t>
            </a:fld>
            <a:endParaRPr lang="en-US"/>
          </a:p>
        </p:txBody>
      </p:sp>
    </p:spTree>
  </p:cSld>
  <p:clrMapOvr>
    <a:masterClrMapping/>
  </p:clrMapOvr>
  <p:transition spd="slow">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66FE9-D81C-434F-8B4D-287A39D37E23}" type="datetimeFigureOut">
              <a:rPr lang="en-US" smtClean="0"/>
              <a:pPr/>
              <a:t>15-Jun-19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9374E-D55F-48C1-A371-89903F5E18B5}" type="slidenum">
              <a:rPr lang="en-US" smtClean="0"/>
              <a:pPr/>
              <a:t>‹#›</a:t>
            </a:fld>
            <a:endParaRPr lang="en-US"/>
          </a:p>
        </p:txBody>
      </p:sp>
    </p:spTree>
  </p:cSld>
  <p:clrMapOvr>
    <a:masterClrMapping/>
  </p:clrMapOvr>
  <p:transition spd="slow">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66FE9-D81C-434F-8B4D-287A39D37E23}" type="datetimeFigureOut">
              <a:rPr lang="en-US" smtClean="0"/>
              <a:pPr/>
              <a:t>15-Jun-19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9374E-D55F-48C1-A371-89903F5E18B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slow">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3366FE9-D81C-434F-8B4D-287A39D37E23}" type="datetimeFigureOut">
              <a:rPr lang="en-US" smtClean="0"/>
              <a:pPr/>
              <a:t>15-Jun-19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E89374E-D55F-48C1-A371-89903F5E18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over dir="r"/>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aqi.info/sr/?fbclid=IwAR3ZeFBcpRSXEDRP_ts-mMWQiztxwcciymocvAaILt0lw6L_8CGL8jQb4cg"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gt.uns.ac.rs/download/medgeov8.pdf" TargetMode="External"/><Relationship Id="rId2" Type="http://schemas.openxmlformats.org/officeDocument/2006/relationships/hyperlink" Target="http://www.biciklirajbeogradom.com/wp-content/uploads/2013/10/" TargetMode="External"/><Relationship Id="rId1" Type="http://schemas.openxmlformats.org/officeDocument/2006/relationships/slideLayout" Target="../slideLayouts/slideLayout2.xml"/><Relationship Id="rId6" Type="http://schemas.openxmlformats.org/officeDocument/2006/relationships/hyperlink" Target="https://studenti.rs/skripte/drumski-saobracaj-kao-izvor-zagadivanja-vazduha/" TargetMode="External"/><Relationship Id="rId5" Type="http://schemas.openxmlformats.org/officeDocument/2006/relationships/hyperlink" Target="http://www.academia.edu/10416472/UTICAJ_SAOBRA%C4%86AJA_NA_%C5%BDIVOTNU_SREDINU_I_PREDNOSTI_JAVNOG_GRADSKOG_PREVOZA" TargetMode="External"/><Relationship Id="rId4" Type="http://schemas.openxmlformats.org/officeDocument/2006/relationships/hyperlink" Target="http://www.maturskiradovi.net/forum/Thread-uticaj-saobracaja-na-zivotnu-sredin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352800"/>
            <a:ext cx="8534400" cy="882119"/>
          </a:xfrm>
        </p:spPr>
        <p:txBody>
          <a:bodyPr>
            <a:normAutofit/>
          </a:bodyPr>
          <a:lstStyle/>
          <a:p>
            <a:pPr algn="ctr"/>
            <a:r>
              <a:rPr lang="sr-Cyrl-RS" sz="28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Саобраћај као фактор загађења ваздуха</a:t>
            </a:r>
          </a:p>
        </p:txBody>
      </p:sp>
      <p:sp>
        <p:nvSpPr>
          <p:cNvPr id="2" name="Title 1"/>
          <p:cNvSpPr>
            <a:spLocks noGrp="1"/>
          </p:cNvSpPr>
          <p:nvPr>
            <p:ph type="ctrTitle"/>
          </p:nvPr>
        </p:nvSpPr>
        <p:spPr>
          <a:xfrm>
            <a:off x="1524000" y="2209800"/>
            <a:ext cx="5867401" cy="9144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sr-Cyrl-RS" cap="all" dirty="0" smtClean="0">
                <a:ln w="0"/>
                <a:solidFill>
                  <a:schemeClr val="tx2">
                    <a:lumMod val="75000"/>
                  </a:schemeClr>
                </a:solidFill>
                <a:effectLst>
                  <a:outerShdw blurRad="38100" dist="38100" dir="2700000" algn="tl">
                    <a:srgbClr val="000000">
                      <a:alpha val="43137"/>
                    </a:srgbClr>
                  </a:outerShdw>
                  <a:reflection blurRad="12700" stA="50000" endPos="50000" dist="5000" dir="5400000" sy="-100000" rotWithShape="0"/>
                </a:effectLst>
              </a:rPr>
              <a:t>ВАЗДУХ</a:t>
            </a:r>
            <a:endParaRPr lang="en-US" cap="all" dirty="0">
              <a:ln w="0"/>
              <a:solidFill>
                <a:schemeClr val="tx2">
                  <a:lumMod val="75000"/>
                </a:schemeClr>
              </a:solidFill>
              <a:effectLst>
                <a:outerShdw blurRad="38100" dist="38100" dir="2700000" algn="tl">
                  <a:srgbClr val="000000">
                    <a:alpha val="43137"/>
                  </a:srgbClr>
                </a:outerShdw>
                <a:reflection blurRad="12700" stA="50000" endPos="50000" dist="5000" dir="5400000" sy="-100000" rotWithShape="0"/>
              </a:effectLst>
            </a:endParaRPr>
          </a:p>
        </p:txBody>
      </p:sp>
      <p:sp>
        <p:nvSpPr>
          <p:cNvPr id="4" name="TextBox 3"/>
          <p:cNvSpPr txBox="1"/>
          <p:nvPr/>
        </p:nvSpPr>
        <p:spPr>
          <a:xfrm>
            <a:off x="5493327" y="5171788"/>
            <a:ext cx="3345873" cy="1323439"/>
          </a:xfrm>
          <a:prstGeom prst="rect">
            <a:avLst/>
          </a:prstGeom>
          <a:noFill/>
        </p:spPr>
        <p:txBody>
          <a:bodyPr wrap="square" rtlCol="0">
            <a:spAutoFit/>
          </a:bodyPr>
          <a:lstStyle/>
          <a:p>
            <a:r>
              <a:rPr lang="sr-Cyrl-RS" sz="1600" b="1" dirty="0" smtClean="0">
                <a:ln w="10541" cmpd="sng">
                  <a:solidFill>
                    <a:schemeClr val="accent1">
                      <a:shade val="88000"/>
                      <a:satMod val="110000"/>
                    </a:schemeClr>
                  </a:solidFill>
                  <a:prstDash val="solid"/>
                </a:ln>
              </a:rPr>
              <a:t>Тим: </a:t>
            </a:r>
            <a:r>
              <a:rPr lang="sr-Cyrl-RS" sz="1600" b="1" dirty="0" smtClean="0">
                <a:ln w="10541" cmpd="sng">
                  <a:solidFill>
                    <a:schemeClr val="accent1">
                      <a:shade val="88000"/>
                      <a:satMod val="110000"/>
                    </a:schemeClr>
                  </a:solidFill>
                  <a:prstDash val="solid"/>
                </a:ln>
              </a:rPr>
              <a:t>’’Змајеви ратници’’</a:t>
            </a:r>
          </a:p>
          <a:p>
            <a:r>
              <a:rPr lang="sr-Cyrl-RS" sz="1600" b="1" dirty="0" smtClean="0">
                <a:ln w="10541" cmpd="sng">
                  <a:solidFill>
                    <a:schemeClr val="accent1">
                      <a:shade val="88000"/>
                      <a:satMod val="110000"/>
                    </a:schemeClr>
                  </a:solidFill>
                  <a:prstDash val="solid"/>
                </a:ln>
              </a:rPr>
              <a:t>Теодора Пешић</a:t>
            </a:r>
          </a:p>
          <a:p>
            <a:r>
              <a:rPr lang="sr-Cyrl-RS" sz="1600" b="1" dirty="0" smtClean="0">
                <a:ln w="10541" cmpd="sng">
                  <a:solidFill>
                    <a:schemeClr val="accent1">
                      <a:shade val="88000"/>
                      <a:satMod val="110000"/>
                    </a:schemeClr>
                  </a:solidFill>
                  <a:prstDash val="solid"/>
                </a:ln>
              </a:rPr>
              <a:t>Радмила Стојиљковић </a:t>
            </a:r>
          </a:p>
          <a:p>
            <a:r>
              <a:rPr lang="sr-Cyrl-RS" sz="1600" b="1" dirty="0" smtClean="0">
                <a:ln w="10541" cmpd="sng">
                  <a:solidFill>
                    <a:schemeClr val="accent1">
                      <a:shade val="88000"/>
                      <a:satMod val="110000"/>
                    </a:schemeClr>
                  </a:solidFill>
                  <a:prstDash val="solid"/>
                </a:ln>
              </a:rPr>
              <a:t>Андријана Стојковић </a:t>
            </a:r>
            <a:endParaRPr lang="en-US" sz="1600" b="1" dirty="0" smtClean="0">
              <a:ln w="10541" cmpd="sng">
                <a:solidFill>
                  <a:schemeClr val="accent1">
                    <a:shade val="88000"/>
                    <a:satMod val="110000"/>
                  </a:schemeClr>
                </a:solidFill>
                <a:prstDash val="solid"/>
              </a:ln>
            </a:endParaRPr>
          </a:p>
          <a:p>
            <a:r>
              <a:rPr lang="sr-Cyrl-RS" sz="1600" b="1" dirty="0" smtClean="0">
                <a:ln w="10541" cmpd="sng">
                  <a:solidFill>
                    <a:schemeClr val="accent1">
                      <a:shade val="88000"/>
                      <a:satMod val="110000"/>
                    </a:schemeClr>
                  </a:solidFill>
                  <a:prstDash val="solid"/>
                </a:ln>
              </a:rPr>
              <a:t>Лука Орлић</a:t>
            </a:r>
            <a:endParaRPr lang="en-US" sz="1600" b="1" dirty="0">
              <a:ln w="10541" cmpd="sng">
                <a:solidFill>
                  <a:schemeClr val="accent1">
                    <a:shade val="88000"/>
                    <a:satMod val="110000"/>
                  </a:schemeClr>
                </a:solidFill>
                <a:prstDash val="solid"/>
              </a:ln>
            </a:endParaRPr>
          </a:p>
        </p:txBody>
      </p:sp>
      <p:sp>
        <p:nvSpPr>
          <p:cNvPr id="5" name="TextBox 4"/>
          <p:cNvSpPr txBox="1"/>
          <p:nvPr/>
        </p:nvSpPr>
        <p:spPr>
          <a:xfrm>
            <a:off x="304800" y="6096000"/>
            <a:ext cx="25908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sr-Cyrl-R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Сомбор, 2019. </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996891" cy="11430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60411"/>
      </p:ext>
    </p:extLst>
  </p:cSld>
  <p:clrMapOvr>
    <a:masterClrMapping/>
  </p:clrMapOvr>
  <p:transition spd="slow">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9144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Старост возила</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838200"/>
            <a:ext cx="9144000" cy="5638800"/>
          </a:xfrm>
        </p:spPr>
        <p:txBody>
          <a:bodyPr/>
          <a:lstStyle/>
          <a:p>
            <a:pPr marL="45720" indent="0">
              <a:buNone/>
            </a:pPr>
            <a:r>
              <a:rPr lang="ru-RU" dirty="0">
                <a:solidFill>
                  <a:srgbClr val="002060"/>
                </a:solidFill>
                <a:latin typeface="Times New Roman" pitchFamily="18" charset="0"/>
                <a:cs typeface="Times New Roman" pitchFamily="18" charset="0"/>
              </a:rPr>
              <a:t>Просечна старост аутомобила у Србији је 12 година. </a:t>
            </a:r>
          </a:p>
          <a:p>
            <a:pPr marL="45720" indent="0">
              <a:buNone/>
            </a:pPr>
            <a:r>
              <a:rPr lang="ru-RU" dirty="0">
                <a:solidFill>
                  <a:srgbClr val="002060"/>
                </a:solidFill>
                <a:latin typeface="Times New Roman" pitchFamily="18" charset="0"/>
                <a:cs typeface="Times New Roman" pitchFamily="18" charset="0"/>
              </a:rPr>
              <a:t>Готово 240 000 увезених возила, без обзира на спољашњу очуваност, највећим делом представљају </a:t>
            </a:r>
            <a:r>
              <a:rPr lang="ru-RU" dirty="0" smtClean="0">
                <a:solidFill>
                  <a:srgbClr val="002060"/>
                </a:solidFill>
                <a:latin typeface="Times New Roman" pitchFamily="18" charset="0"/>
                <a:cs typeface="Times New Roman" pitchFamily="18" charset="0"/>
              </a:rPr>
              <a:t>аутомобилски </a:t>
            </a:r>
            <a:r>
              <a:rPr lang="ru-RU" dirty="0">
                <a:solidFill>
                  <a:srgbClr val="002060"/>
                </a:solidFill>
                <a:latin typeface="Times New Roman" pitchFamily="18" charset="0"/>
                <a:cs typeface="Times New Roman" pitchFamily="18" charset="0"/>
              </a:rPr>
              <a:t>отпад Европе</a:t>
            </a:r>
            <a:r>
              <a:rPr lang="ru-RU" dirty="0" smtClean="0">
                <a:solidFill>
                  <a:srgbClr val="002060"/>
                </a:solidFill>
                <a:latin typeface="Times New Roman" pitchFamily="18" charset="0"/>
                <a:cs typeface="Times New Roman" pitchFamily="18" charset="0"/>
              </a:rPr>
              <a:t>.</a:t>
            </a:r>
          </a:p>
          <a:p>
            <a:pPr marL="45720" indent="0">
              <a:buNone/>
            </a:pPr>
            <a:r>
              <a:rPr lang="ru-RU" dirty="0">
                <a:solidFill>
                  <a:srgbClr val="002060"/>
                </a:solidFill>
                <a:latin typeface="Times New Roman" pitchFamily="18" charset="0"/>
                <a:cs typeface="Times New Roman" pitchFamily="18" charset="0"/>
              </a:rPr>
              <a:t>Ова возила углавном користе оловни бензин, који је у неким европским земљама сасвим избачен из употребе.</a:t>
            </a:r>
          </a:p>
          <a:p>
            <a:pPr marL="45720" indent="0">
              <a:buNone/>
            </a:pPr>
            <a:r>
              <a:rPr lang="ru-RU" dirty="0">
                <a:solidFill>
                  <a:srgbClr val="002060"/>
                </a:solidFill>
                <a:latin typeface="Times New Roman" pitchFamily="18" charset="0"/>
                <a:cs typeface="Times New Roman" pitchFamily="18" charset="0"/>
              </a:rPr>
              <a:t>Савремена аута емитују од 75% до 90% мање штетних материја него она произведена 1970.</a:t>
            </a:r>
          </a:p>
          <a:p>
            <a:pPr marL="45720" indent="0">
              <a:buNone/>
            </a:pPr>
            <a:r>
              <a:rPr lang="ru-RU" dirty="0">
                <a:solidFill>
                  <a:srgbClr val="002060"/>
                </a:solidFill>
                <a:latin typeface="Times New Roman" pitchFamily="18" charset="0"/>
                <a:cs typeface="Times New Roman" pitchFamily="18" charset="0"/>
              </a:rPr>
              <a:t>Чак 80% CO2 у саобраћају емитују возила старија од пет година.</a:t>
            </a:r>
          </a:p>
          <a:p>
            <a:pPr marL="45720" indent="0">
              <a:buNone/>
            </a:pPr>
            <a:endParaRPr lang="en-US" dirty="0"/>
          </a:p>
        </p:txBody>
      </p:sp>
      <p:sp>
        <p:nvSpPr>
          <p:cNvPr id="4" name="Rectangle 1"/>
          <p:cNvSpPr>
            <a:spLocks noChangeArrowheads="1"/>
          </p:cNvSpPr>
          <p:nvPr/>
        </p:nvSpPr>
        <p:spPr bwMode="auto">
          <a:xfrm>
            <a:off x="152400" y="4114800"/>
            <a:ext cx="4343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q"/>
              <a:tabLst/>
            </a:pPr>
            <a:r>
              <a:rPr kumimoji="0" lang="sr-Cyrl-RS" b="1" i="0" u="none" strike="noStrike" cap="none" normalizeH="0" baseline="0" dirty="0" smtClean="0">
                <a:ln>
                  <a:noFill/>
                </a:ln>
                <a:effectLst/>
                <a:latin typeface="Calibri" pitchFamily="34" charset="0"/>
                <a:ea typeface="Calibri" pitchFamily="34" charset="0"/>
                <a:cs typeface="Calibri" pitchFamily="34" charset="0"/>
              </a:rPr>
              <a:t>Волво 740</a:t>
            </a:r>
            <a:r>
              <a:rPr kumimoji="0" lang="sr-Cyrl-RS" b="1" i="0" u="none" strike="noStrike" cap="none" normalizeH="0" dirty="0" smtClean="0">
                <a:ln>
                  <a:noFill/>
                </a:ln>
                <a:effectLst/>
                <a:latin typeface="Calibri" pitchFamily="34" charset="0"/>
                <a:ea typeface="Calibri" pitchFamily="34" charset="0"/>
                <a:cs typeface="Calibri" pitchFamily="34" charset="0"/>
              </a:rPr>
              <a:t> (1987. годиште)</a:t>
            </a:r>
            <a:endParaRPr kumimoji="0" lang="en-US" b="1"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sr-Cyrl-RS" b="1" i="0" u="none" strike="noStrike" cap="none" normalizeH="0" baseline="0" dirty="0" smtClean="0">
                <a:ln>
                  <a:noFill/>
                </a:ln>
                <a:effectLst/>
                <a:latin typeface="Calibri" pitchFamily="34" charset="0"/>
                <a:ea typeface="Calibri" pitchFamily="34" charset="0"/>
                <a:cs typeface="Calibri" pitchFamily="34" charset="0"/>
              </a:rPr>
              <a:t>Запремина мотора: 2,3 литара</a:t>
            </a:r>
            <a:endParaRPr kumimoji="0" lang="en-US" b="1"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sr-Cyrl-RS" b="1" i="0" u="none" strike="noStrike" cap="none" normalizeH="0" baseline="0" dirty="0" smtClean="0">
                <a:ln>
                  <a:noFill/>
                </a:ln>
                <a:effectLst/>
                <a:latin typeface="Calibri" pitchFamily="34" charset="0"/>
                <a:ea typeface="Calibri" pitchFamily="34" charset="0"/>
                <a:cs typeface="Calibri" pitchFamily="34" charset="0"/>
              </a:rPr>
              <a:t>Снага мотора</a:t>
            </a:r>
            <a:r>
              <a:rPr kumimoji="0" lang="en-US" b="1" i="0" u="none" strike="noStrike" cap="none" normalizeH="0" baseline="0" dirty="0" smtClean="0">
                <a:ln>
                  <a:noFill/>
                </a:ln>
                <a:effectLst/>
                <a:latin typeface="Calibri" pitchFamily="34" charset="0"/>
                <a:ea typeface="Calibri" pitchFamily="34" charset="0"/>
                <a:cs typeface="Calibri" pitchFamily="34" charset="0"/>
              </a:rPr>
              <a:t>: 136 KW</a:t>
            </a:r>
            <a:endParaRPr kumimoji="0" lang="en-US" b="1"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q"/>
              <a:tabLst/>
            </a:pPr>
            <a:r>
              <a:rPr kumimoji="0" lang="sr-Cyrl-RS" b="1" i="0" u="none" strike="noStrike" cap="none" normalizeH="0" baseline="0" dirty="0" smtClean="0">
                <a:ln>
                  <a:noFill/>
                </a:ln>
                <a:effectLst/>
                <a:latin typeface="Calibri" pitchFamily="34" charset="0"/>
                <a:ea typeface="Calibri" pitchFamily="34" charset="0"/>
                <a:cs typeface="Calibri" pitchFamily="34" charset="0"/>
              </a:rPr>
              <a:t>Потрошња горива</a:t>
            </a:r>
            <a:r>
              <a:rPr kumimoji="0" lang="en-US" b="1" i="0" u="none" strike="noStrike" cap="none" normalizeH="0" baseline="0" dirty="0" smtClean="0">
                <a:ln>
                  <a:noFill/>
                </a:ln>
                <a:effectLst/>
                <a:latin typeface="Calibri" pitchFamily="34" charset="0"/>
                <a:ea typeface="Calibri" pitchFamily="34" charset="0"/>
                <a:cs typeface="Calibri" pitchFamily="34" charset="0"/>
              </a:rPr>
              <a:t>: 14-15 </a:t>
            </a:r>
            <a:r>
              <a:rPr kumimoji="0" lang="sr-Cyrl-RS" b="1" i="0" u="none" strike="noStrike" cap="none" normalizeH="0" baseline="0" dirty="0" smtClean="0">
                <a:ln>
                  <a:noFill/>
                </a:ln>
                <a:effectLst/>
                <a:latin typeface="Calibri" pitchFamily="34" charset="0"/>
                <a:ea typeface="Calibri" pitchFamily="34" charset="0"/>
                <a:cs typeface="Calibri" pitchFamily="34" charset="0"/>
              </a:rPr>
              <a:t>литара/</a:t>
            </a:r>
            <a:r>
              <a:rPr kumimoji="0" lang="en-US" b="1" i="0" u="none" strike="noStrike" cap="none" normalizeH="0" baseline="0" dirty="0" smtClean="0">
                <a:ln>
                  <a:noFill/>
                </a:ln>
                <a:effectLst/>
                <a:latin typeface="Calibri" pitchFamily="34" charset="0"/>
                <a:ea typeface="Calibri" pitchFamily="34" charset="0"/>
                <a:cs typeface="Calibri" pitchFamily="34" charset="0"/>
              </a:rPr>
              <a:t>100km </a:t>
            </a:r>
            <a:endParaRPr kumimoji="0" lang="en-US" b="1" i="0" u="none" strike="noStrike" cap="none" normalizeH="0" baseline="0" dirty="0" smtClean="0">
              <a:ln>
                <a:noFill/>
              </a:ln>
              <a:effectLst/>
              <a:latin typeface="Arial" pitchFamily="34" charset="0"/>
              <a:cs typeface="Arial" pitchFamily="34" charset="0"/>
            </a:endParaRPr>
          </a:p>
        </p:txBody>
      </p:sp>
      <p:sp>
        <p:nvSpPr>
          <p:cNvPr id="5" name="TextBox 4"/>
          <p:cNvSpPr txBox="1"/>
          <p:nvPr/>
        </p:nvSpPr>
        <p:spPr>
          <a:xfrm>
            <a:off x="4495800" y="4114800"/>
            <a:ext cx="4648200" cy="1200329"/>
          </a:xfrm>
          <a:prstGeom prst="rect">
            <a:avLst/>
          </a:prstGeom>
          <a:noFill/>
        </p:spPr>
        <p:txBody>
          <a:bodyPr wrap="square" rtlCol="0">
            <a:spAutoFit/>
          </a:bodyPr>
          <a:lstStyle/>
          <a:p>
            <a:pPr>
              <a:buFont typeface="Wingdings" pitchFamily="2" charset="2"/>
              <a:buChar char="q"/>
            </a:pPr>
            <a:r>
              <a:rPr lang="sr-Cyrl-RS" b="1" dirty="0" smtClean="0">
                <a:latin typeface="Calibri" pitchFamily="34" charset="0"/>
                <a:cs typeface="Calibri" pitchFamily="34" charset="0"/>
              </a:rPr>
              <a:t>Волво С80</a:t>
            </a:r>
            <a:r>
              <a:rPr lang="sr-Latn-RS" b="1" dirty="0" smtClean="0">
                <a:latin typeface="Calibri" pitchFamily="34" charset="0"/>
                <a:cs typeface="Calibri" pitchFamily="34" charset="0"/>
              </a:rPr>
              <a:t> </a:t>
            </a:r>
            <a:r>
              <a:rPr lang="en-US" b="1" dirty="0" smtClean="0">
                <a:latin typeface="Calibri" pitchFamily="34" charset="0"/>
                <a:cs typeface="Calibri" pitchFamily="34" charset="0"/>
              </a:rPr>
              <a:t>(2016 </a:t>
            </a:r>
            <a:r>
              <a:rPr lang="sr-Latn-RS" b="1" dirty="0" smtClean="0">
                <a:latin typeface="Calibri" pitchFamily="34" charset="0"/>
                <a:cs typeface="Calibri" pitchFamily="34" charset="0"/>
              </a:rPr>
              <a:t>.</a:t>
            </a:r>
            <a:r>
              <a:rPr lang="sr-Cyrl-RS" b="1" dirty="0" smtClean="0">
                <a:latin typeface="Calibri" pitchFamily="34" charset="0"/>
                <a:cs typeface="Calibri" pitchFamily="34" charset="0"/>
              </a:rPr>
              <a:t>годиште)</a:t>
            </a:r>
            <a:endParaRPr lang="en-US" b="1" dirty="0" smtClean="0">
              <a:latin typeface="Calibri" pitchFamily="34" charset="0"/>
              <a:cs typeface="Calibri" pitchFamily="34" charset="0"/>
            </a:endParaRPr>
          </a:p>
          <a:p>
            <a:pPr>
              <a:buFont typeface="Wingdings" pitchFamily="2" charset="2"/>
              <a:buChar char="q"/>
            </a:pPr>
            <a:r>
              <a:rPr lang="sr-Cyrl-RS" b="1" dirty="0" smtClean="0">
                <a:latin typeface="Calibri" pitchFamily="34" charset="0"/>
                <a:cs typeface="Calibri" pitchFamily="34" charset="0"/>
              </a:rPr>
              <a:t>Запремина мотора</a:t>
            </a:r>
            <a:r>
              <a:rPr lang="en-US" b="1" dirty="0" smtClean="0">
                <a:latin typeface="Calibri" pitchFamily="34" charset="0"/>
                <a:cs typeface="Calibri" pitchFamily="34" charset="0"/>
              </a:rPr>
              <a:t>: 1,6 </a:t>
            </a:r>
            <a:r>
              <a:rPr lang="sr-Cyrl-RS" b="1" dirty="0" smtClean="0">
                <a:latin typeface="Calibri" pitchFamily="34" charset="0"/>
                <a:cs typeface="Calibri" pitchFamily="34" charset="0"/>
              </a:rPr>
              <a:t>литара</a:t>
            </a:r>
            <a:endParaRPr lang="en-US" b="1" dirty="0" smtClean="0">
              <a:latin typeface="Calibri" pitchFamily="34" charset="0"/>
              <a:cs typeface="Calibri" pitchFamily="34" charset="0"/>
            </a:endParaRPr>
          </a:p>
          <a:p>
            <a:pPr>
              <a:buFont typeface="Wingdings" pitchFamily="2" charset="2"/>
              <a:buChar char="q"/>
            </a:pPr>
            <a:r>
              <a:rPr lang="sr-Cyrl-RS" b="1" dirty="0" smtClean="0">
                <a:latin typeface="Calibri" pitchFamily="34" charset="0"/>
                <a:cs typeface="Calibri" pitchFamily="34" charset="0"/>
              </a:rPr>
              <a:t>Снага мотора</a:t>
            </a:r>
            <a:r>
              <a:rPr lang="en-US" b="1" dirty="0" smtClean="0">
                <a:latin typeface="Calibri" pitchFamily="34" charset="0"/>
                <a:cs typeface="Calibri" pitchFamily="34" charset="0"/>
              </a:rPr>
              <a:t>: 132 KW</a:t>
            </a:r>
          </a:p>
          <a:p>
            <a:pPr>
              <a:buFont typeface="Wingdings" pitchFamily="2" charset="2"/>
              <a:buChar char="q"/>
            </a:pPr>
            <a:r>
              <a:rPr lang="sr-Cyrl-RS" b="1" dirty="0" smtClean="0">
                <a:latin typeface="Calibri" pitchFamily="34" charset="0"/>
                <a:cs typeface="Calibri" pitchFamily="34" charset="0"/>
              </a:rPr>
              <a:t>Потрошња горива</a:t>
            </a:r>
            <a:r>
              <a:rPr lang="en-US" b="1" dirty="0" smtClean="0">
                <a:latin typeface="Calibri" pitchFamily="34" charset="0"/>
                <a:cs typeface="Calibri" pitchFamily="34" charset="0"/>
              </a:rPr>
              <a:t>: 4,9 – 6,1 </a:t>
            </a:r>
            <a:r>
              <a:rPr lang="sr-Cyrl-RS" b="1" dirty="0" smtClean="0">
                <a:latin typeface="Calibri" pitchFamily="34" charset="0"/>
                <a:cs typeface="Calibri" pitchFamily="34" charset="0"/>
              </a:rPr>
              <a:t>литара</a:t>
            </a:r>
            <a:r>
              <a:rPr lang="en-US" b="1" dirty="0" smtClean="0">
                <a:latin typeface="Calibri" pitchFamily="34" charset="0"/>
                <a:cs typeface="Calibri" pitchFamily="34" charset="0"/>
              </a:rPr>
              <a:t>/100km</a:t>
            </a:r>
            <a:endParaRPr lang="en-US" b="1" dirty="0">
              <a:latin typeface="Calibri" pitchFamily="34" charset="0"/>
              <a:cs typeface="Calibri" pitchFamily="34" charset="0"/>
            </a:endParaRPr>
          </a:p>
        </p:txBody>
      </p:sp>
      <p:sp>
        <p:nvSpPr>
          <p:cNvPr id="6" name="TextBox 5"/>
          <p:cNvSpPr txBox="1"/>
          <p:nvPr/>
        </p:nvSpPr>
        <p:spPr>
          <a:xfrm>
            <a:off x="1905000" y="6488668"/>
            <a:ext cx="6172200" cy="369332"/>
          </a:xfrm>
          <a:prstGeom prst="rect">
            <a:avLst/>
          </a:prstGeom>
          <a:noFill/>
        </p:spPr>
        <p:txBody>
          <a:bodyPr wrap="square" rtlCol="0">
            <a:spAutoFit/>
          </a:bodyPr>
          <a:lstStyle/>
          <a:p>
            <a:r>
              <a:rPr lang="sr-Cyrl-RS" dirty="0" smtClean="0"/>
              <a:t>*</a:t>
            </a:r>
            <a:r>
              <a:rPr lang="sr-Cyrl-RS" sz="1600" b="1" dirty="0" smtClean="0">
                <a:solidFill>
                  <a:srgbClr val="002060"/>
                </a:solidFill>
                <a:latin typeface="Times New Roman" pitchFamily="18" charset="0"/>
                <a:cs typeface="Times New Roman" pitchFamily="18" charset="0"/>
              </a:rPr>
              <a:t>Поређење мотора старог и новог аута исте марке</a:t>
            </a:r>
            <a:endParaRPr lang="en-US" sz="1600" b="1" dirty="0">
              <a:solidFill>
                <a:srgbClr val="002060"/>
              </a:solidFill>
              <a:latin typeface="Times New Roman" pitchFamily="18" charset="0"/>
              <a:cs typeface="Times New Roman" pitchFamily="18" charset="0"/>
            </a:endParaRPr>
          </a:p>
        </p:txBody>
      </p:sp>
      <p:pic>
        <p:nvPicPr>
          <p:cNvPr id="8" name="Picture 7" descr="BB59Bsn.png"/>
          <p:cNvPicPr>
            <a:picLocks noChangeAspect="1"/>
          </p:cNvPicPr>
          <p:nvPr/>
        </p:nvPicPr>
        <p:blipFill>
          <a:blip r:embed="rId2" cstate="print"/>
          <a:stretch>
            <a:fillRect/>
          </a:stretch>
        </p:blipFill>
        <p:spPr>
          <a:xfrm>
            <a:off x="5257800" y="5137173"/>
            <a:ext cx="2590800" cy="1720827"/>
          </a:xfrm>
          <a:prstGeom prst="rect">
            <a:avLst/>
          </a:prstGeom>
        </p:spPr>
      </p:pic>
      <p:pic>
        <p:nvPicPr>
          <p:cNvPr id="10" name="Picture 9" descr="volvo-740-760.png"/>
          <p:cNvPicPr>
            <a:picLocks noChangeAspect="1"/>
          </p:cNvPicPr>
          <p:nvPr/>
        </p:nvPicPr>
        <p:blipFill>
          <a:blip r:embed="rId3"/>
          <a:stretch>
            <a:fillRect/>
          </a:stretch>
        </p:blipFill>
        <p:spPr>
          <a:xfrm flipH="1">
            <a:off x="914400" y="5257800"/>
            <a:ext cx="2743200" cy="1326000"/>
          </a:xfrm>
          <a:prstGeom prst="rect">
            <a:avLst/>
          </a:prstGeom>
        </p:spPr>
      </p:pic>
    </p:spTree>
    <p:extLst>
      <p:ext uri="{BB962C8B-B14F-4D97-AF65-F5344CB8AC3E}">
        <p14:creationId xmlns:p14="http://schemas.microsoft.com/office/powerpoint/2010/main" val="360986219"/>
      </p:ext>
    </p:extLst>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8382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Квалитет горива</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914400"/>
            <a:ext cx="9144000" cy="5715000"/>
          </a:xfrm>
        </p:spPr>
        <p:txBody>
          <a:bodyPr/>
          <a:lstStyle/>
          <a:p>
            <a:pPr marL="45720" indent="0">
              <a:buNone/>
            </a:pPr>
            <a:r>
              <a:rPr lang="ru-RU" dirty="0">
                <a:solidFill>
                  <a:srgbClr val="002060"/>
                </a:solidFill>
                <a:latin typeface="Times New Roman" pitchFamily="18" charset="0"/>
                <a:cs typeface="Times New Roman" pitchFamily="18" charset="0"/>
              </a:rPr>
              <a:t>Гориво лошег квалитета, поред тога што смањује снагу аутомобила, доводи до емисије веће количине штетних материја, као и неких материја које се сагоревањем нормалног горива не емитују.</a:t>
            </a:r>
          </a:p>
          <a:p>
            <a:pPr marL="45720" indent="0">
              <a:buNone/>
            </a:pPr>
            <a:r>
              <a:rPr lang="ru-RU" dirty="0">
                <a:solidFill>
                  <a:srgbClr val="002060"/>
                </a:solidFill>
                <a:latin typeface="Times New Roman" pitchFamily="18" charset="0"/>
                <a:cs typeface="Times New Roman" pitchFamily="18" charset="0"/>
              </a:rPr>
              <a:t>Мале компаније често мешају гориво са течностима које не улазе у његов састав да би добиле више горива и већу зараду.</a:t>
            </a:r>
          </a:p>
          <a:p>
            <a:pPr marL="45720" indent="0">
              <a:buNone/>
            </a:pPr>
            <a:r>
              <a:rPr lang="ru-RU" dirty="0">
                <a:solidFill>
                  <a:srgbClr val="002060"/>
                </a:solidFill>
                <a:latin typeface="Times New Roman" pitchFamily="18" charset="0"/>
                <a:cs typeface="Times New Roman" pitchFamily="18" charset="0"/>
              </a:rPr>
              <a:t>Количина сумпора у </a:t>
            </a:r>
            <a:r>
              <a:rPr lang="ru-RU" dirty="0" smtClean="0">
                <a:solidFill>
                  <a:srgbClr val="002060"/>
                </a:solidFill>
                <a:latin typeface="Times New Roman" pitchFamily="18" charset="0"/>
                <a:cs typeface="Times New Roman" pitchFamily="18" charset="0"/>
              </a:rPr>
              <a:t>дизел-гориву </a:t>
            </a:r>
            <a:r>
              <a:rPr lang="ru-RU" dirty="0">
                <a:solidFill>
                  <a:srgbClr val="002060"/>
                </a:solidFill>
                <a:latin typeface="Times New Roman" pitchFamily="18" charset="0"/>
                <a:cs typeface="Times New Roman" pitchFamily="18" charset="0"/>
              </a:rPr>
              <a:t>је 20 пута већа него у </a:t>
            </a:r>
            <a:r>
              <a:rPr lang="ru-RU" dirty="0" smtClean="0">
                <a:solidFill>
                  <a:srgbClr val="002060"/>
                </a:solidFill>
                <a:latin typeface="Times New Roman" pitchFamily="18" charset="0"/>
                <a:cs typeface="Times New Roman" pitchFamily="18" charset="0"/>
              </a:rPr>
              <a:t>западноевропским </a:t>
            </a:r>
            <a:r>
              <a:rPr lang="ru-RU" dirty="0">
                <a:solidFill>
                  <a:srgbClr val="002060"/>
                </a:solidFill>
                <a:latin typeface="Times New Roman" pitchFamily="18" charset="0"/>
                <a:cs typeface="Times New Roman" pitchFamily="18" charset="0"/>
              </a:rPr>
              <a:t>земљама, а тек однедавно је смањена количина олова у бензину (са 0,6% на 0,4%), иако је у развијеним земљама оно већ избачено из горива. </a:t>
            </a:r>
          </a:p>
          <a:p>
            <a:pPr marL="4572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62401"/>
            <a:ext cx="4114800" cy="2348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20110722_public_shutterstock__Di003111501_1000x0.jpg"/>
          <p:cNvPicPr>
            <a:picLocks noChangeAspect="1"/>
          </p:cNvPicPr>
          <p:nvPr/>
        </p:nvPicPr>
        <p:blipFill>
          <a:blip r:embed="rId3" cstate="print"/>
          <a:stretch>
            <a:fillRect/>
          </a:stretch>
        </p:blipFill>
        <p:spPr>
          <a:xfrm>
            <a:off x="1905000" y="3962401"/>
            <a:ext cx="2438400" cy="2372564"/>
          </a:xfrm>
          <a:prstGeom prst="rect">
            <a:avLst/>
          </a:prstGeom>
          <a:ln>
            <a:noFill/>
          </a:ln>
          <a:effectLst>
            <a:softEdge rad="112500"/>
          </a:effectLst>
        </p:spPr>
      </p:pic>
    </p:spTree>
    <p:extLst>
      <p:ext uri="{BB962C8B-B14F-4D97-AF65-F5344CB8AC3E}">
        <p14:creationId xmlns:p14="http://schemas.microsoft.com/office/powerpoint/2010/main" val="2647102285"/>
      </p:ext>
    </p:extLst>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382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Подаци о загађености: градови РС</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152400" y="914400"/>
            <a:ext cx="8763000" cy="5791200"/>
          </a:xfrm>
        </p:spPr>
        <p:txBody>
          <a:bodyPr/>
          <a:lstStyle/>
          <a:p>
            <a:pPr marL="109728" lvl="0" indent="0" defTabSz="457200">
              <a:spcBef>
                <a:spcPts val="1000"/>
              </a:spcBef>
              <a:spcAft>
                <a:spcPts val="0"/>
              </a:spcAft>
              <a:buClr>
                <a:srgbClr val="353535"/>
              </a:buClr>
              <a:buSzTx/>
              <a:buNone/>
            </a:pPr>
            <a:r>
              <a:rPr lang="en-US" sz="1200" dirty="0">
                <a:hlinkClick r:id="rId2"/>
              </a:rPr>
              <a:t>https://waqi.info/sr/?</a:t>
            </a:r>
            <a:r>
              <a:rPr lang="en-US" sz="1200" dirty="0" smtClean="0">
                <a:hlinkClick r:id="rId2"/>
              </a:rPr>
              <a:t>fbclid=IwAR3ZeFBcpRSXEDRP_ts-mMWQiztxwcciymocvAaILt0lw6L_8CGL8jQb4cg</a:t>
            </a:r>
            <a:endParaRPr lang="sr-Cyrl-RS" sz="1200" dirty="0" smtClean="0"/>
          </a:p>
          <a:p>
            <a:pPr marL="109728" lvl="0" indent="0" defTabSz="457200">
              <a:spcBef>
                <a:spcPts val="1000"/>
              </a:spcBef>
              <a:spcAft>
                <a:spcPts val="0"/>
              </a:spcAft>
              <a:buClr>
                <a:srgbClr val="353535"/>
              </a:buClr>
              <a:buSzTx/>
              <a:buNone/>
            </a:pPr>
            <a:endParaRPr lang="sr-Cyrl-RS" sz="1200" dirty="0" smtClean="0">
              <a:solidFill>
                <a:prstClr val="black"/>
              </a:solidFill>
              <a:latin typeface="Century Gothic"/>
            </a:endParaRPr>
          </a:p>
          <a:p>
            <a:pPr marL="109728" lvl="0" indent="0" defTabSz="457200">
              <a:spcBef>
                <a:spcPts val="1000"/>
              </a:spcBef>
              <a:spcAft>
                <a:spcPts val="0"/>
              </a:spcAft>
              <a:buClr>
                <a:srgbClr val="353535"/>
              </a:buClr>
              <a:buSzTx/>
              <a:buNone/>
            </a:pPr>
            <a:endParaRPr lang="sr-Cyrl-RS" sz="1200" dirty="0">
              <a:solidFill>
                <a:prstClr val="black"/>
              </a:solidFill>
              <a:latin typeface="Century Gothic"/>
            </a:endParaRPr>
          </a:p>
          <a:p>
            <a:pPr marL="109728" lvl="0" indent="0" defTabSz="457200">
              <a:spcBef>
                <a:spcPts val="1000"/>
              </a:spcBef>
              <a:spcAft>
                <a:spcPts val="0"/>
              </a:spcAft>
              <a:buClr>
                <a:srgbClr val="353535"/>
              </a:buClr>
              <a:buSzTx/>
              <a:buNone/>
            </a:pPr>
            <a:endParaRPr lang="sr-Cyrl-RS" sz="1200" dirty="0" smtClean="0">
              <a:solidFill>
                <a:prstClr val="black"/>
              </a:solidFill>
              <a:latin typeface="Century Gothic"/>
            </a:endParaRPr>
          </a:p>
          <a:p>
            <a:pPr marL="109728" lvl="0" indent="0" defTabSz="457200">
              <a:spcBef>
                <a:spcPts val="1000"/>
              </a:spcBef>
              <a:spcAft>
                <a:spcPts val="0"/>
              </a:spcAft>
              <a:buClr>
                <a:srgbClr val="353535"/>
              </a:buClr>
              <a:buSzTx/>
              <a:buNone/>
            </a:pPr>
            <a:endParaRPr lang="sr-Cyrl-RS" sz="1200" dirty="0" smtClean="0">
              <a:solidFill>
                <a:prstClr val="black"/>
              </a:solidFill>
              <a:latin typeface="Century Gothic"/>
            </a:endParaRPr>
          </a:p>
          <a:p>
            <a:pPr marL="109728" lvl="0" indent="0" defTabSz="457200">
              <a:spcBef>
                <a:spcPts val="1000"/>
              </a:spcBef>
              <a:spcAft>
                <a:spcPts val="0"/>
              </a:spcAft>
              <a:buClr>
                <a:srgbClr val="353535"/>
              </a:buClr>
              <a:buSzTx/>
              <a:buNone/>
            </a:pPr>
            <a:endParaRPr lang="en-US" sz="1800" dirty="0">
              <a:solidFill>
                <a:prstClr val="black">
                  <a:lumMod val="75000"/>
                  <a:lumOff val="25000"/>
                </a:prstClr>
              </a:solidFill>
              <a:latin typeface="Century Gothic"/>
            </a:endParaRPr>
          </a:p>
          <a:p>
            <a:pPr marL="45720" indent="0">
              <a:buNone/>
            </a:pPr>
            <a:endParaRPr lang="en-US" dirty="0"/>
          </a:p>
        </p:txBody>
      </p:sp>
      <p:pic>
        <p:nvPicPr>
          <p:cNvPr id="5" name="Picture 4" descr="Светско загађење ваздуха: Индекс квалитета ваздуха у реалном времену - Google Chrome"/>
          <p:cNvPicPr>
            <a:picLocks noChangeAspect="1"/>
          </p:cNvPicPr>
          <p:nvPr/>
        </p:nvPicPr>
        <p:blipFill rotWithShape="1">
          <a:blip r:embed="rId3">
            <a:extLst>
              <a:ext uri="{28A0092B-C50C-407E-A947-70E740481C1C}">
                <a14:useLocalDpi xmlns:a14="http://schemas.microsoft.com/office/drawing/2010/main" val="0"/>
              </a:ext>
            </a:extLst>
          </a:blip>
          <a:srcRect l="38636" t="94890" r="1758" b="1548"/>
          <a:stretch/>
        </p:blipFill>
        <p:spPr>
          <a:xfrm>
            <a:off x="152400" y="1371600"/>
            <a:ext cx="8516257" cy="706582"/>
          </a:xfrm>
          <a:prstGeom prst="rect">
            <a:avLst/>
          </a:prstGeom>
        </p:spPr>
      </p:pic>
      <p:pic>
        <p:nvPicPr>
          <p:cNvPr id="7" name="Picture 6" descr="Светско загађење ваздуха: Индекс квалитета ваздуха у реалном времену - Google Chrome"/>
          <p:cNvPicPr>
            <a:picLocks noChangeAspect="1"/>
          </p:cNvPicPr>
          <p:nvPr/>
        </p:nvPicPr>
        <p:blipFill rotWithShape="1">
          <a:blip r:embed="rId4">
            <a:extLst>
              <a:ext uri="{28A0092B-C50C-407E-A947-70E740481C1C}">
                <a14:useLocalDpi xmlns:a14="http://schemas.microsoft.com/office/drawing/2010/main" val="0"/>
              </a:ext>
            </a:extLst>
          </a:blip>
          <a:srcRect l="46268" t="19174" r="26866" b="14508"/>
          <a:stretch/>
        </p:blipFill>
        <p:spPr>
          <a:xfrm>
            <a:off x="762000" y="2355272"/>
            <a:ext cx="3048000" cy="4050567"/>
          </a:xfrm>
          <a:prstGeom prst="rect">
            <a:avLst/>
          </a:prstGeom>
        </p:spPr>
      </p:pic>
      <p:pic>
        <p:nvPicPr>
          <p:cNvPr id="8" name="Picture 7" descr="IZJZ Niš, Niš, Serbia Air Pollution: Real-time Air Quality Index - Google Chrome"/>
          <p:cNvPicPr>
            <a:picLocks noChangeAspect="1"/>
          </p:cNvPicPr>
          <p:nvPr/>
        </p:nvPicPr>
        <p:blipFill rotWithShape="1">
          <a:blip r:embed="rId5">
            <a:extLst>
              <a:ext uri="{28A0092B-C50C-407E-A947-70E740481C1C}">
                <a14:useLocalDpi xmlns:a14="http://schemas.microsoft.com/office/drawing/2010/main" val="0"/>
              </a:ext>
            </a:extLst>
          </a:blip>
          <a:srcRect l="12576" t="22278" r="51765" b="31496"/>
          <a:stretch/>
        </p:blipFill>
        <p:spPr>
          <a:xfrm>
            <a:off x="4800600" y="4366700"/>
            <a:ext cx="3086319" cy="2153974"/>
          </a:xfrm>
          <a:prstGeom prst="rect">
            <a:avLst/>
          </a:prstGeom>
        </p:spPr>
      </p:pic>
      <p:pic>
        <p:nvPicPr>
          <p:cNvPr id="9" name="Picture 8" descr="Valjevo, Serbia Air Pollution: Real-time Air Quality Index - Google Chrome"/>
          <p:cNvPicPr>
            <a:picLocks noChangeAspect="1"/>
          </p:cNvPicPr>
          <p:nvPr/>
        </p:nvPicPr>
        <p:blipFill rotWithShape="1">
          <a:blip r:embed="rId6">
            <a:extLst>
              <a:ext uri="{28A0092B-C50C-407E-A947-70E740481C1C}">
                <a14:useLocalDpi xmlns:a14="http://schemas.microsoft.com/office/drawing/2010/main" val="0"/>
              </a:ext>
            </a:extLst>
          </a:blip>
          <a:srcRect l="12273" t="30721" r="51766" b="27344"/>
          <a:stretch/>
        </p:blipFill>
        <p:spPr>
          <a:xfrm>
            <a:off x="4747574" y="2220191"/>
            <a:ext cx="3139345" cy="1970810"/>
          </a:xfrm>
          <a:prstGeom prst="rect">
            <a:avLst/>
          </a:prstGeom>
        </p:spPr>
      </p:pic>
    </p:spTree>
    <p:extLst>
      <p:ext uri="{BB962C8B-B14F-4D97-AF65-F5344CB8AC3E}">
        <p14:creationId xmlns:p14="http://schemas.microsoft.com/office/powerpoint/2010/main" val="2384275544"/>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45835" y="495049"/>
            <a:ext cx="7852329" cy="57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90118"/>
      </p:ext>
    </p:extLst>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lstStyle/>
          <a:p>
            <a:pPr marL="0" indent="0" algn="ctr">
              <a:buNone/>
            </a:pPr>
            <a:r>
              <a:rPr lang="sr-Cyrl-RS" sz="36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Мере заштите ваздуха и решавање проблема загађе</a:t>
            </a: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ња</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1371600"/>
            <a:ext cx="9144000" cy="4998720"/>
          </a:xfrm>
        </p:spPr>
        <p:txBody>
          <a:bodyPr/>
          <a:lstStyle/>
          <a:p>
            <a:pPr marL="45720" indent="0">
              <a:buNone/>
            </a:pPr>
            <a:r>
              <a:rPr lang="ru-RU" dirty="0">
                <a:solidFill>
                  <a:srgbClr val="002060"/>
                </a:solidFill>
                <a:latin typeface="Times New Roman" pitchFamily="18" charset="0"/>
                <a:cs typeface="Times New Roman" pitchFamily="18" charset="0"/>
              </a:rPr>
              <a:t>Да бисмо остварили заштиту ваздуха, неопходно је да: </a:t>
            </a:r>
          </a:p>
          <a:p>
            <a:pPr>
              <a:buFont typeface="Wingdings" pitchFamily="2" charset="2"/>
              <a:buChar char="ü"/>
            </a:pPr>
            <a:r>
              <a:rPr lang="ru-RU" b="1" dirty="0">
                <a:solidFill>
                  <a:srgbClr val="002060"/>
                </a:solidFill>
                <a:latin typeface="Times New Roman" pitchFamily="18" charset="0"/>
                <a:cs typeface="Times New Roman" pitchFamily="18" charset="0"/>
              </a:rPr>
              <a:t>с</a:t>
            </a:r>
            <a:r>
              <a:rPr lang="ru-RU" b="1" dirty="0" smtClean="0">
                <a:solidFill>
                  <a:srgbClr val="002060"/>
                </a:solidFill>
                <a:latin typeface="Times New Roman" pitchFamily="18" charset="0"/>
                <a:cs typeface="Times New Roman" pitchFamily="18" charset="0"/>
              </a:rPr>
              <a:t>е </a:t>
            </a:r>
            <a:r>
              <a:rPr lang="ru-RU" b="1" dirty="0">
                <a:solidFill>
                  <a:srgbClr val="002060"/>
                </a:solidFill>
                <a:latin typeface="Times New Roman" pitchFamily="18" charset="0"/>
                <a:cs typeface="Times New Roman" pitchFamily="18" charset="0"/>
              </a:rPr>
              <a:t>обезбеде добре информације о загађености и да се обезбеди доступност података</a:t>
            </a:r>
          </a:p>
          <a:p>
            <a:pPr>
              <a:buFont typeface="Wingdings" pitchFamily="2" charset="2"/>
              <a:buChar char="ü"/>
            </a:pPr>
            <a:r>
              <a:rPr lang="ru-RU" b="1" dirty="0">
                <a:solidFill>
                  <a:srgbClr val="002060"/>
                </a:solidFill>
                <a:latin typeface="Times New Roman" pitchFamily="18" charset="0"/>
                <a:cs typeface="Times New Roman" pitchFamily="18" charset="0"/>
              </a:rPr>
              <a:t>с</a:t>
            </a:r>
            <a:r>
              <a:rPr lang="ru-RU" b="1" dirty="0" smtClean="0">
                <a:solidFill>
                  <a:srgbClr val="002060"/>
                </a:solidFill>
                <a:latin typeface="Times New Roman" pitchFamily="18" charset="0"/>
                <a:cs typeface="Times New Roman" pitchFamily="18" charset="0"/>
              </a:rPr>
              <a:t>е </a:t>
            </a:r>
            <a:r>
              <a:rPr lang="ru-RU" b="1" dirty="0">
                <a:solidFill>
                  <a:srgbClr val="002060"/>
                </a:solidFill>
                <a:latin typeface="Times New Roman" pitchFamily="18" charset="0"/>
                <a:cs typeface="Times New Roman" pitchFamily="18" charset="0"/>
              </a:rPr>
              <a:t>успостави јединствен систем управљања квалитетом ваздуха </a:t>
            </a:r>
          </a:p>
          <a:p>
            <a:pPr>
              <a:buFont typeface="Wingdings" pitchFamily="2" charset="2"/>
              <a:buChar char="ü"/>
            </a:pPr>
            <a:r>
              <a:rPr lang="ru-RU" b="1" dirty="0">
                <a:solidFill>
                  <a:srgbClr val="002060"/>
                </a:solidFill>
                <a:latin typeface="Times New Roman" pitchFamily="18" charset="0"/>
                <a:cs typeface="Times New Roman" pitchFamily="18" charset="0"/>
              </a:rPr>
              <a:t>с</a:t>
            </a:r>
            <a:r>
              <a:rPr lang="ru-RU" b="1" dirty="0" smtClean="0">
                <a:solidFill>
                  <a:srgbClr val="002060"/>
                </a:solidFill>
                <a:latin typeface="Times New Roman" pitchFamily="18" charset="0"/>
                <a:cs typeface="Times New Roman" pitchFamily="18" charset="0"/>
              </a:rPr>
              <a:t>е </a:t>
            </a:r>
            <a:r>
              <a:rPr lang="ru-RU" b="1" dirty="0">
                <a:solidFill>
                  <a:srgbClr val="002060"/>
                </a:solidFill>
                <a:latin typeface="Times New Roman" pitchFamily="18" charset="0"/>
                <a:cs typeface="Times New Roman" pitchFamily="18" charset="0"/>
              </a:rPr>
              <a:t>извршавају обавезе прописане међународним документима</a:t>
            </a:r>
          </a:p>
          <a:p>
            <a:pPr>
              <a:buFont typeface="Wingdings" pitchFamily="2" charset="2"/>
              <a:buChar char="ü"/>
            </a:pPr>
            <a:r>
              <a:rPr lang="ru-RU" b="1" dirty="0">
                <a:solidFill>
                  <a:srgbClr val="002060"/>
                </a:solidFill>
                <a:latin typeface="Times New Roman" pitchFamily="18" charset="0"/>
                <a:cs typeface="Times New Roman" pitchFamily="18" charset="0"/>
              </a:rPr>
              <a:t>д</a:t>
            </a:r>
            <a:r>
              <a:rPr lang="ru-RU" b="1" dirty="0" smtClean="0">
                <a:solidFill>
                  <a:srgbClr val="002060"/>
                </a:solidFill>
                <a:latin typeface="Times New Roman" pitchFamily="18" charset="0"/>
                <a:cs typeface="Times New Roman" pitchFamily="18" charset="0"/>
              </a:rPr>
              <a:t>ође </a:t>
            </a:r>
            <a:r>
              <a:rPr lang="ru-RU" b="1" dirty="0">
                <a:solidFill>
                  <a:srgbClr val="002060"/>
                </a:solidFill>
                <a:latin typeface="Times New Roman" pitchFamily="18" charset="0"/>
                <a:cs typeface="Times New Roman" pitchFamily="18" charset="0"/>
              </a:rPr>
              <a:t>до међународне сарадње у области побољшања квалитета ваздуха</a:t>
            </a:r>
          </a:p>
          <a:p>
            <a:pPr>
              <a:buFont typeface="Wingdings" pitchFamily="2" charset="2"/>
              <a:buChar char="ü"/>
            </a:pPr>
            <a:r>
              <a:rPr lang="ru-RU" b="1" dirty="0">
                <a:solidFill>
                  <a:srgbClr val="002060"/>
                </a:solidFill>
                <a:latin typeface="Times New Roman" pitchFamily="18" charset="0"/>
                <a:cs typeface="Times New Roman" pitchFamily="18" charset="0"/>
              </a:rPr>
              <a:t>д</a:t>
            </a:r>
            <a:r>
              <a:rPr lang="ru-RU" b="1" dirty="0" smtClean="0">
                <a:solidFill>
                  <a:srgbClr val="002060"/>
                </a:solidFill>
                <a:latin typeface="Times New Roman" pitchFamily="18" charset="0"/>
                <a:cs typeface="Times New Roman" pitchFamily="18" charset="0"/>
              </a:rPr>
              <a:t>ође </a:t>
            </a:r>
            <a:r>
              <a:rPr lang="ru-RU" b="1" dirty="0">
                <a:solidFill>
                  <a:srgbClr val="002060"/>
                </a:solidFill>
                <a:latin typeface="Times New Roman" pitchFamily="18" charset="0"/>
                <a:cs typeface="Times New Roman" pitchFamily="18" charset="0"/>
              </a:rPr>
              <a:t>до смањења, избегавања и спречавања потпуног </a:t>
            </a:r>
            <a:r>
              <a:rPr lang="ru-RU" b="1" dirty="0" smtClean="0">
                <a:solidFill>
                  <a:srgbClr val="002060"/>
                </a:solidFill>
                <a:latin typeface="Times New Roman" pitchFamily="18" charset="0"/>
                <a:cs typeface="Times New Roman" pitchFamily="18" charset="0"/>
              </a:rPr>
              <a:t>загађења</a:t>
            </a:r>
          </a:p>
          <a:p>
            <a:pPr marL="45720" indent="0">
              <a:buNone/>
            </a:pPr>
            <a:endParaRPr lang="ru-RU" b="1" i="1" dirty="0">
              <a:solidFill>
                <a:srgbClr val="002060"/>
              </a:solidFill>
              <a:latin typeface="Times New Roman" pitchFamily="18" charset="0"/>
              <a:cs typeface="Times New Roman" pitchFamily="18" charset="0"/>
            </a:endParaRPr>
          </a:p>
          <a:p>
            <a:pPr marL="45720" indent="0">
              <a:buNone/>
            </a:pP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800600"/>
            <a:ext cx="1820672"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898448"/>
      </p:ext>
    </p:extLst>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85632"/>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Електрични аутомобил</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990600"/>
            <a:ext cx="9144000" cy="5486400"/>
          </a:xfrm>
        </p:spPr>
        <p:txBody>
          <a:bodyPr/>
          <a:lstStyle/>
          <a:p>
            <a:pPr marL="45720" indent="0">
              <a:buNone/>
            </a:pPr>
            <a:r>
              <a:rPr lang="ru-RU" dirty="0">
                <a:solidFill>
                  <a:srgbClr val="002060"/>
                </a:solidFill>
                <a:latin typeface="Times New Roman" pitchFamily="18" charset="0"/>
                <a:cs typeface="Times New Roman" pitchFamily="18" charset="0"/>
              </a:rPr>
              <a:t>Једно од могућих решења које је још увек у фази разраде </a:t>
            </a:r>
            <a:r>
              <a:rPr lang="ru-RU" dirty="0" smtClean="0">
                <a:solidFill>
                  <a:srgbClr val="002060"/>
                </a:solidFill>
                <a:latin typeface="Times New Roman" pitchFamily="18" charset="0"/>
                <a:cs typeface="Times New Roman" pitchFamily="18" charset="0"/>
              </a:rPr>
              <a:t>јесте </a:t>
            </a:r>
            <a:r>
              <a:rPr lang="ru-RU" b="1" dirty="0" smtClean="0">
                <a:solidFill>
                  <a:srgbClr val="002060"/>
                </a:solidFill>
                <a:latin typeface="Times New Roman" pitchFamily="18" charset="0"/>
                <a:cs typeface="Times New Roman" pitchFamily="18" charset="0"/>
              </a:rPr>
              <a:t>електрични </a:t>
            </a:r>
            <a:r>
              <a:rPr lang="ru-RU" b="1" dirty="0">
                <a:solidFill>
                  <a:srgbClr val="002060"/>
                </a:solidFill>
                <a:latin typeface="Times New Roman" pitchFamily="18" charset="0"/>
                <a:cs typeface="Times New Roman" pitchFamily="18" charset="0"/>
              </a:rPr>
              <a:t>аутомобил</a:t>
            </a:r>
            <a:r>
              <a:rPr lang="ru-RU" dirty="0" smtClean="0">
                <a:solidFill>
                  <a:srgbClr val="002060"/>
                </a:solidFill>
                <a:latin typeface="Times New Roman" pitchFamily="18" charset="0"/>
                <a:cs typeface="Times New Roman" pitchFamily="18" charset="0"/>
              </a:rPr>
              <a:t>.</a:t>
            </a:r>
          </a:p>
          <a:p>
            <a:pPr marL="45720" indent="0">
              <a:buNone/>
            </a:pPr>
            <a:r>
              <a:rPr lang="ru-RU" dirty="0">
                <a:solidFill>
                  <a:srgbClr val="002060"/>
                </a:solidFill>
                <a:latin typeface="Times New Roman" pitchFamily="18" charset="0"/>
                <a:cs typeface="Times New Roman" pitchFamily="18" charset="0"/>
              </a:rPr>
              <a:t>Електрични аутомобил је аутомобил који се покреће електромотором, користећи електричну енергију похрањену у акумулатору, или другим уређајима за похрану енергије.</a:t>
            </a:r>
          </a:p>
          <a:p>
            <a:pPr marL="45720" indent="0">
              <a:buNone/>
            </a:pPr>
            <a:r>
              <a:rPr lang="ru-RU" dirty="0" smtClean="0">
                <a:solidFill>
                  <a:srgbClr val="002060"/>
                </a:solidFill>
                <a:latin typeface="Times New Roman" pitchFamily="18" charset="0"/>
                <a:cs typeface="Times New Roman" pitchFamily="18" charset="0"/>
              </a:rPr>
              <a:t>Има </a:t>
            </a:r>
            <a:r>
              <a:rPr lang="ru-RU" dirty="0">
                <a:solidFill>
                  <a:srgbClr val="002060"/>
                </a:solidFill>
                <a:latin typeface="Times New Roman" pitchFamily="18" charset="0"/>
                <a:cs typeface="Times New Roman" pitchFamily="18" charset="0"/>
              </a:rPr>
              <a:t>неколико могућих предности у односу на </a:t>
            </a:r>
            <a:r>
              <a:rPr lang="ru-RU" dirty="0" smtClean="0">
                <a:solidFill>
                  <a:srgbClr val="002060"/>
                </a:solidFill>
                <a:latin typeface="Times New Roman" pitchFamily="18" charset="0"/>
                <a:cs typeface="Times New Roman" pitchFamily="18" charset="0"/>
              </a:rPr>
              <a:t>аутомобиле </a:t>
            </a:r>
            <a:r>
              <a:rPr lang="ru-RU" dirty="0">
                <a:solidFill>
                  <a:srgbClr val="002060"/>
                </a:solidFill>
                <a:latin typeface="Times New Roman" pitchFamily="18" charset="0"/>
                <a:cs typeface="Times New Roman" pitchFamily="18" charset="0"/>
              </a:rPr>
              <a:t>са унутрашњим сагоревањем, које укључују значајно смањење загађења ваздуха у градовима, смањене емисије стакленичких </a:t>
            </a:r>
            <a:r>
              <a:rPr lang="ru-RU" dirty="0" smtClean="0">
                <a:solidFill>
                  <a:srgbClr val="002060"/>
                </a:solidFill>
                <a:latin typeface="Times New Roman" pitchFamily="18" charset="0"/>
                <a:cs typeface="Times New Roman" pitchFamily="18" charset="0"/>
              </a:rPr>
              <a:t>гасова...</a:t>
            </a:r>
            <a:endParaRPr lang="ru-RU" dirty="0">
              <a:solidFill>
                <a:srgbClr val="002060"/>
              </a:solidFill>
              <a:latin typeface="Times New Roman" pitchFamily="18" charset="0"/>
              <a:cs typeface="Times New Roman" pitchFamily="18" charset="0"/>
            </a:endParaRPr>
          </a:p>
          <a:p>
            <a:pPr marL="45720" indent="0">
              <a:buNone/>
            </a:pP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3906558"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84518"/>
            <a:ext cx="3886200" cy="194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436035"/>
      </p:ext>
    </p:extLst>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529868"/>
          </a:xfrm>
        </p:spPr>
        <p:txBody>
          <a:bodyPr/>
          <a:lstStyle/>
          <a:p>
            <a:pPr marL="0" indent="0" algn="ctr">
              <a:buNone/>
            </a:pPr>
            <a:r>
              <a:rPr lang="sr-Cyrl-RS" sz="36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Предности и мане електричних аутомобила</a:t>
            </a:r>
            <a:endParaRPr lang="en-US" sz="36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5" name="Content Placeholder 4"/>
          <p:cNvSpPr txBox="1">
            <a:spLocks noGrp="1"/>
          </p:cNvSpPr>
          <p:nvPr>
            <p:ph sz="quarter" idx="13"/>
          </p:nvPr>
        </p:nvSpPr>
        <p:spPr>
          <a:xfrm>
            <a:off x="228600" y="1143000"/>
            <a:ext cx="4267200" cy="452431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2400" b="1" i="1" u="sng"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Предности</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i="0"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Убрзање и возна динамика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i="0"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Аеродинамика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sr-Cyrl-RS" sz="2400" b="1" kern="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И</a:t>
            </a:r>
            <a:r>
              <a:rPr kumimoji="0" lang="sr-Cyrl-RS" sz="2400" b="1" i="0"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зузетно ниски трошкови одржавања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i="0"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Веома поуздани</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i="0"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Субвенције и остале привилегије</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i="0"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Недостатак звука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sr-Cyrl-RS" sz="2400" b="1" kern="0" dirty="0" smtClean="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Без </a:t>
            </a:r>
            <a:r>
              <a:rPr kumimoji="0" lang="sr-Cyrl-RS" sz="2400" b="1" i="0"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емисије штетних гасова</a:t>
            </a:r>
            <a:endParaRPr kumimoji="0" lang="en-US" sz="24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
        <p:nvSpPr>
          <p:cNvPr id="6" name="Content Placeholder 5"/>
          <p:cNvSpPr txBox="1">
            <a:spLocks noGrp="1"/>
          </p:cNvSpPr>
          <p:nvPr>
            <p:ph sz="quarter" idx="14"/>
          </p:nvPr>
        </p:nvSpPr>
        <p:spPr>
          <a:xfrm>
            <a:off x="4648200" y="1143000"/>
            <a:ext cx="4191000" cy="33239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r-Cyrl-RS" sz="2400" b="1" i="1" u="sng"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Мане</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Цена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Аутономија кретања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Недостатак јавних пуњача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Није еколошки</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Велика маса</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sr-Cyrl-RS" sz="2400" b="1" u="none" strike="noStrike" kern="0" cap="none" spc="0" normalizeH="0" baseline="0" noProof="0" dirty="0" smtClean="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Батерије нису вечне</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800" b="1"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267200"/>
            <a:ext cx="3236559" cy="1685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173825"/>
            <a:ext cx="2895600" cy="1684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9148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wipe(down)">
                                      <p:cBhvr>
                                        <p:cTn id="55" dur="500"/>
                                        <p:tgtEl>
                                          <p:spTgt spid="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wipe(down)">
                                      <p:cBhvr>
                                        <p:cTn id="60" dur="50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wipe(down)">
                                      <p:cBhvr>
                                        <p:cTn id="65" dur="50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down)">
                                      <p:cBhvr>
                                        <p:cTn id="70" dur="5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Effect transition="in" filter="wipe(down)">
                                      <p:cBhvr>
                                        <p:cTn id="75" dur="500"/>
                                        <p:tgtEl>
                                          <p:spTgt spid="6">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Effect transition="in" filter="wipe(down)">
                                      <p:cBhvr>
                                        <p:cTn id="80" dur="500"/>
                                        <p:tgtEl>
                                          <p:spTgt spid="6">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wipe(down)">
                                      <p:cBhvr>
                                        <p:cTn id="8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buNone/>
            </a:pPr>
            <a:r>
              <a:rPr lang="sr-Cyrl-RS" sz="2800" dirty="0" smtClean="0">
                <a:ln w="10541" cmpd="sng">
                  <a:solidFill>
                    <a:schemeClr val="accent1">
                      <a:shade val="88000"/>
                      <a:satMod val="110000"/>
                    </a:schemeClr>
                  </a:solidFill>
                  <a:prstDash val="solid"/>
                </a:ln>
                <a:solidFill>
                  <a:schemeClr val="tx1"/>
                </a:solidFill>
                <a:effectLst/>
              </a:rPr>
              <a:t>РЕШЕЊА ПРОБЛЕМА ЗАГАЂЕЊА: </a:t>
            </a:r>
            <a:r>
              <a:rPr lang="en-US" sz="2800" dirty="0" smtClean="0">
                <a:ln w="10541" cmpd="sng">
                  <a:solidFill>
                    <a:schemeClr val="accent1">
                      <a:shade val="88000"/>
                      <a:satMod val="110000"/>
                    </a:schemeClr>
                  </a:solidFill>
                  <a:prstDash val="solid"/>
                </a:ln>
                <a:solidFill>
                  <a:schemeClr val="tx1"/>
                </a:solidFill>
                <a:effectLst/>
              </a:rPr>
              <a:t>АНКЕТА - </a:t>
            </a:r>
            <a:r>
              <a:rPr lang="en-US" sz="2800" i="1" dirty="0" smtClean="0">
                <a:ln w="10541" cmpd="sng">
                  <a:solidFill>
                    <a:schemeClr val="accent1">
                      <a:shade val="88000"/>
                      <a:satMod val="110000"/>
                    </a:schemeClr>
                  </a:solidFill>
                  <a:prstDash val="solid"/>
                </a:ln>
                <a:solidFill>
                  <a:schemeClr val="tx1"/>
                </a:solidFill>
                <a:effectLst/>
              </a:rPr>
              <a:t>САОБРАЋАЈ И ДРУГИ ВИДОВИ ЗАГАЂЕЊА ВАЗДУХА</a:t>
            </a:r>
            <a:br>
              <a:rPr lang="en-US" sz="2800" i="1" dirty="0" smtClean="0">
                <a:ln w="10541" cmpd="sng">
                  <a:solidFill>
                    <a:schemeClr val="accent1">
                      <a:shade val="88000"/>
                      <a:satMod val="110000"/>
                    </a:schemeClr>
                  </a:solidFill>
                  <a:prstDash val="solid"/>
                </a:ln>
                <a:solidFill>
                  <a:schemeClr val="tx1"/>
                </a:solidFill>
                <a:effectLst/>
              </a:rPr>
            </a:br>
            <a:endParaRPr lang="en-US" sz="2800" i="1" dirty="0">
              <a:ln w="10541" cmpd="sng">
                <a:solidFill>
                  <a:schemeClr val="accent1">
                    <a:shade val="88000"/>
                    <a:satMod val="110000"/>
                  </a:schemeClr>
                </a:solidFill>
                <a:prstDash val="solid"/>
              </a:ln>
              <a:solidFill>
                <a:schemeClr val="tx1"/>
              </a:solidFill>
              <a:effectLst/>
            </a:endParaRPr>
          </a:p>
        </p:txBody>
      </p:sp>
      <p:sp>
        <p:nvSpPr>
          <p:cNvPr id="3" name="Content Placeholder 2"/>
          <p:cNvSpPr>
            <a:spLocks noGrp="1"/>
          </p:cNvSpPr>
          <p:nvPr>
            <p:ph sz="quarter" idx="13"/>
          </p:nvPr>
        </p:nvSpPr>
        <p:spPr>
          <a:xfrm>
            <a:off x="20782" y="1524000"/>
            <a:ext cx="8991600" cy="4419600"/>
          </a:xfrm>
        </p:spPr>
        <p:txBody>
          <a:bodyPr>
            <a:normAutofit/>
          </a:bodyPr>
          <a:lstStyle/>
          <a:p>
            <a:pPr lvl="0">
              <a:buFont typeface="Arial" pitchFamily="34" charset="0"/>
              <a:buChar char="•"/>
            </a:pPr>
            <a:r>
              <a:rPr lang="en-US" dirty="0" smtClean="0">
                <a:solidFill>
                  <a:srgbClr val="002060"/>
                </a:solidFill>
                <a:latin typeface="Times New Roman" pitchFamily="18" charset="0"/>
                <a:cs typeface="Times New Roman" pitchFamily="18" charset="0"/>
              </a:rPr>
              <a:t>Анкета је вршена на територији града Сомбора и околних села; анкетиране су биле искључиво пунолетне особе. </a:t>
            </a:r>
          </a:p>
          <a:p>
            <a:pPr lvl="0">
              <a:buFont typeface="Arial" pitchFamily="34" charset="0"/>
              <a:buChar char="•"/>
            </a:pPr>
            <a:r>
              <a:rPr lang="en-US" dirty="0" smtClean="0">
                <a:solidFill>
                  <a:srgbClr val="002060"/>
                </a:solidFill>
                <a:latin typeface="Times New Roman" pitchFamily="18" charset="0"/>
                <a:cs typeface="Times New Roman" pitchFamily="18" charset="0"/>
              </a:rPr>
              <a:t>Анкетирано је укупно 53 лица. </a:t>
            </a:r>
          </a:p>
          <a:p>
            <a:pPr lvl="0">
              <a:buFont typeface="Arial" pitchFamily="34" charset="0"/>
              <a:buChar char="•"/>
            </a:pPr>
            <a:r>
              <a:rPr lang="en-US" dirty="0" smtClean="0">
                <a:solidFill>
                  <a:srgbClr val="002060"/>
                </a:solidFill>
                <a:latin typeface="Times New Roman" pitchFamily="18" charset="0"/>
                <a:cs typeface="Times New Roman" pitchFamily="18" charset="0"/>
              </a:rPr>
              <a:t>28 </a:t>
            </a:r>
            <a:r>
              <a:rPr lang="sr-Cyrl-RS" dirty="0" smtClean="0">
                <a:solidFill>
                  <a:srgbClr val="002060"/>
                </a:solidFill>
                <a:latin typeface="Times New Roman" pitchFamily="18" charset="0"/>
                <a:cs typeface="Times New Roman" pitchFamily="18" charset="0"/>
              </a:rPr>
              <a:t>испитаника </a:t>
            </a:r>
            <a:r>
              <a:rPr lang="en-US" dirty="0" smtClean="0">
                <a:solidFill>
                  <a:srgbClr val="002060"/>
                </a:solidFill>
                <a:latin typeface="Times New Roman" pitchFamily="18" charset="0"/>
                <a:cs typeface="Times New Roman" pitchFamily="18" charset="0"/>
              </a:rPr>
              <a:t>су возачи, од којих 26 поседују моторно возило.</a:t>
            </a:r>
          </a:p>
          <a:p>
            <a:pPr lvl="0">
              <a:buFont typeface="Arial" pitchFamily="34" charset="0"/>
              <a:buChar char="•"/>
            </a:pPr>
            <a:r>
              <a:rPr lang="en-US" dirty="0" smtClean="0">
                <a:solidFill>
                  <a:srgbClr val="002060"/>
                </a:solidFill>
                <a:latin typeface="Times New Roman" pitchFamily="18" charset="0"/>
                <a:cs typeface="Times New Roman" pitchFamily="18" charset="0"/>
              </a:rPr>
              <a:t>48 анкетираних лица сматра да је квалитет ваздуха опао, а остали нису информисани. На питање да ли знају којим органима да се обрате за помоћ око решења проблема, 19 испитаника не зна којим органима се може обратити, док њих 12 зна. </a:t>
            </a:r>
          </a:p>
          <a:p>
            <a:pPr lvl="0">
              <a:buFont typeface="Arial" pitchFamily="34" charset="0"/>
              <a:buChar char="•"/>
            </a:pPr>
            <a:r>
              <a:rPr lang="sr-Cyrl-RS" dirty="0" smtClean="0">
                <a:solidFill>
                  <a:srgbClr val="002060"/>
                </a:solidFill>
                <a:latin typeface="Times New Roman" pitchFamily="18" charset="0"/>
                <a:cs typeface="Times New Roman" pitchFamily="18" charset="0"/>
              </a:rPr>
              <a:t>37 испитаника сматра да је највећи загађивач ваздуха саобраћај. </a:t>
            </a:r>
          </a:p>
          <a:p>
            <a:pPr lvl="0">
              <a:buFont typeface="Arial" pitchFamily="34" charset="0"/>
              <a:buChar char="•"/>
            </a:pPr>
            <a:r>
              <a:rPr lang="sr-Cyrl-RS" dirty="0" smtClean="0">
                <a:solidFill>
                  <a:srgbClr val="002060"/>
                </a:solidFill>
                <a:latin typeface="Times New Roman" pitchFamily="18" charset="0"/>
                <a:cs typeface="Times New Roman" pitchFamily="18" charset="0"/>
              </a:rPr>
              <a:t>Остатак одговора приказан је у виду графикона.</a:t>
            </a:r>
            <a:endParaRPr lang="en-US" dirty="0" smtClean="0">
              <a:solidFill>
                <a:srgbClr val="002060"/>
              </a:solidFill>
              <a:latin typeface="Times New Roman" pitchFamily="18" charset="0"/>
              <a:cs typeface="Times New Roman" pitchFamily="18" charset="0"/>
            </a:endParaRPr>
          </a:p>
        </p:txBody>
      </p:sp>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629317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54929" y="5472545"/>
            <a:ext cx="5715000" cy="338554"/>
          </a:xfrm>
          <a:prstGeom prst="rect">
            <a:avLst/>
          </a:prstGeom>
          <a:noFill/>
        </p:spPr>
        <p:txBody>
          <a:bodyPr wrap="square" rtlCol="0">
            <a:spAutoFit/>
          </a:bodyPr>
          <a:lstStyle/>
          <a:p>
            <a:pPr algn="ctr"/>
            <a:r>
              <a:rPr lang="sr-Cyrl-RS" sz="1600" b="1" dirty="0" smtClean="0">
                <a:solidFill>
                  <a:srgbClr val="002060"/>
                </a:solidFill>
                <a:latin typeface="Times New Roman" pitchFamily="18" charset="0"/>
                <a:cs typeface="Times New Roman" pitchFamily="18" charset="0"/>
              </a:rPr>
              <a:t>Изглед анкете коју су испитаници попуњавали</a:t>
            </a:r>
            <a:endParaRPr lang="en-US" sz="1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76674583"/>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0"/>
          <a:ext cx="8763000" cy="27336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200" y="2667000"/>
            <a:ext cx="8915400" cy="646331"/>
          </a:xfrm>
          <a:prstGeom prst="rect">
            <a:avLst/>
          </a:prstGeom>
          <a:noFill/>
        </p:spPr>
        <p:txBody>
          <a:bodyPr wrap="square" rtlCol="0">
            <a:spAutoFit/>
          </a:bodyPr>
          <a:lstStyle/>
          <a:p>
            <a:r>
              <a:rPr lang="en-US" dirty="0" smtClean="0"/>
              <a:t>*</a:t>
            </a:r>
            <a:r>
              <a:rPr lang="en-US" dirty="0" smtClean="0">
                <a:solidFill>
                  <a:srgbClr val="002060"/>
                </a:solidFill>
              </a:rPr>
              <a:t>Грађани који сматрају да је саобраћај највећи загађивач ваздуха</a:t>
            </a:r>
            <a:r>
              <a:rPr lang="sr-Cyrl-RS" dirty="0" smtClean="0">
                <a:solidFill>
                  <a:srgbClr val="002060"/>
                </a:solidFill>
              </a:rPr>
              <a:t> (69% испитаника)</a:t>
            </a:r>
            <a:r>
              <a:rPr lang="en-US" dirty="0" smtClean="0">
                <a:solidFill>
                  <a:srgbClr val="002060"/>
                </a:solidFill>
              </a:rPr>
              <a:t>, одговарали су на наредна питања</a:t>
            </a:r>
            <a:r>
              <a:rPr lang="sr-Cyrl-RS" dirty="0" smtClean="0">
                <a:solidFill>
                  <a:srgbClr val="002060"/>
                </a:solidFill>
              </a:rPr>
              <a:t>:</a:t>
            </a:r>
            <a:endParaRPr lang="en-US" dirty="0">
              <a:solidFill>
                <a:srgbClr val="002060"/>
              </a:solidFill>
            </a:endParaRPr>
          </a:p>
        </p:txBody>
      </p:sp>
      <p:graphicFrame>
        <p:nvGraphicFramePr>
          <p:cNvPr id="6" name="Chart 5"/>
          <p:cNvGraphicFramePr/>
          <p:nvPr/>
        </p:nvGraphicFramePr>
        <p:xfrm>
          <a:off x="152400" y="3429000"/>
          <a:ext cx="8839200" cy="3124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p"/>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728472"/>
          </a:xfrm>
        </p:spPr>
        <p:txBody>
          <a:bodyPr>
            <a:normAutofit/>
          </a:bodyPr>
          <a:lstStyle/>
          <a:p>
            <a:pPr marL="0" indent="0" algn="l">
              <a:buNone/>
            </a:pPr>
            <a:r>
              <a:rPr lang="sr-Cyrl-RS" sz="4000" i="1" dirty="0" smtClean="0">
                <a:ln w="12700">
                  <a:solidFill>
                    <a:schemeClr val="tx2">
                      <a:satMod val="155000"/>
                    </a:schemeClr>
                  </a:solidFill>
                  <a:prstDash val="solid"/>
                </a:ln>
                <a:solidFill>
                  <a:schemeClr val="tx1">
                    <a:lumMod val="75000"/>
                    <a:lumOff val="25000"/>
                  </a:schemeClr>
                </a:solidFill>
                <a:effectLst>
                  <a:outerShdw blurRad="38100" dist="38100" dir="2700000" algn="tl">
                    <a:srgbClr val="000000">
                      <a:alpha val="43137"/>
                    </a:srgbClr>
                  </a:outerShdw>
                </a:effectLst>
              </a:rPr>
              <a:t>САДРЖАЈ</a:t>
            </a:r>
            <a:endParaRPr lang="en-US" sz="4000" i="1" dirty="0">
              <a:ln w="12700">
                <a:solidFill>
                  <a:schemeClr val="tx2">
                    <a:satMod val="155000"/>
                  </a:schemeClr>
                </a:solidFill>
                <a:prstDash val="solid"/>
              </a:ln>
              <a:solidFill>
                <a:schemeClr val="tx1">
                  <a:lumMod val="75000"/>
                  <a:lumOff val="25000"/>
                </a:schemeClr>
              </a:solidFill>
              <a:effectLst>
                <a:outerShdw blurRad="38100" dist="38100" dir="2700000" algn="tl">
                  <a:srgbClr val="000000">
                    <a:alpha val="43137"/>
                  </a:srgbClr>
                </a:outerShdw>
              </a:effectLst>
            </a:endParaRPr>
          </a:p>
        </p:txBody>
      </p:sp>
      <p:sp>
        <p:nvSpPr>
          <p:cNvPr id="2" name="Content Placeholder 1"/>
          <p:cNvSpPr>
            <a:spLocks noGrp="1"/>
          </p:cNvSpPr>
          <p:nvPr>
            <p:ph sz="quarter" idx="13"/>
          </p:nvPr>
        </p:nvSpPr>
        <p:spPr>
          <a:xfrm>
            <a:off x="76200" y="914400"/>
            <a:ext cx="8915400" cy="5791200"/>
          </a:xfrm>
        </p:spPr>
        <p:txBody>
          <a:bodyPr>
            <a:normAutofit fontScale="92500"/>
          </a:bodyPr>
          <a:lstStyle/>
          <a:p>
            <a:pPr marL="342900" marR="0" lvl="0" indent="-342900">
              <a:lnSpc>
                <a:spcPct val="115000"/>
              </a:lnSpc>
              <a:spcBef>
                <a:spcPts val="0"/>
              </a:spcBef>
              <a:spcAft>
                <a:spcPts val="0"/>
              </a:spcAft>
              <a:buFont typeface="+mj-lt"/>
              <a:buAutoNum type="arabicPeriod"/>
            </a:pPr>
            <a:r>
              <a:rPr lang="sr-Cyrl-RS" dirty="0">
                <a:solidFill>
                  <a:srgbClr val="002060"/>
                </a:solidFill>
                <a:latin typeface="Times New Roman" pitchFamily="18" charset="0"/>
                <a:ea typeface="Calibri"/>
                <a:cs typeface="Times New Roman" pitchFamily="18" charset="0"/>
              </a:rPr>
              <a:t>УВОД: ЗАГАЂЕЊЕ ВАЗДУХА – фактори</a:t>
            </a:r>
            <a:endParaRPr lang="en-US"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Значајни фактори загађења</a:t>
            </a:r>
            <a:endParaRPr lang="en-US" sz="2400"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Саобраћај као фактор загађења</a:t>
            </a:r>
            <a:endParaRPr lang="en-US" sz="2400" dirty="0">
              <a:solidFill>
                <a:srgbClr val="002060"/>
              </a:solidFill>
              <a:latin typeface="Times New Roman" pitchFamily="18" charset="0"/>
              <a:ea typeface="Calibri"/>
              <a:cs typeface="Times New Roman" pitchFamily="18" charset="0"/>
            </a:endParaRPr>
          </a:p>
          <a:p>
            <a:pPr marL="342900" marR="0" lvl="0" indent="-342900">
              <a:lnSpc>
                <a:spcPct val="115000"/>
              </a:lnSpc>
              <a:spcBef>
                <a:spcPts val="0"/>
              </a:spcBef>
              <a:spcAft>
                <a:spcPts val="0"/>
              </a:spcAft>
              <a:buFont typeface="+mj-lt"/>
              <a:buAutoNum type="arabicPeriod"/>
            </a:pPr>
            <a:r>
              <a:rPr lang="sr-Cyrl-RS" dirty="0">
                <a:solidFill>
                  <a:srgbClr val="002060"/>
                </a:solidFill>
                <a:latin typeface="Times New Roman" pitchFamily="18" charset="0"/>
                <a:ea typeface="Calibri"/>
                <a:cs typeface="Times New Roman" pitchFamily="18" charset="0"/>
              </a:rPr>
              <a:t>САОБРАЋАЈ: Да ли и како утиче на загађење ваздуха?</a:t>
            </a:r>
            <a:endParaRPr lang="en-US" dirty="0">
              <a:solidFill>
                <a:srgbClr val="002060"/>
              </a:solidFill>
              <a:latin typeface="Times New Roman" pitchFamily="18" charset="0"/>
              <a:ea typeface="Calibri"/>
              <a:cs typeface="Times New Roman" pitchFamily="18" charset="0"/>
            </a:endParaRPr>
          </a:p>
          <a:p>
            <a:pPr marL="342900" marR="0" lvl="0" indent="-342900">
              <a:lnSpc>
                <a:spcPct val="115000"/>
              </a:lnSpc>
              <a:spcBef>
                <a:spcPts val="0"/>
              </a:spcBef>
              <a:spcAft>
                <a:spcPts val="0"/>
              </a:spcAft>
              <a:buFont typeface="+mj-lt"/>
              <a:buAutoNum type="arabicPeriod"/>
            </a:pPr>
            <a:r>
              <a:rPr lang="sr-Cyrl-RS" dirty="0">
                <a:solidFill>
                  <a:srgbClr val="002060"/>
                </a:solidFill>
                <a:latin typeface="Times New Roman" pitchFamily="18" charset="0"/>
                <a:ea typeface="Calibri"/>
                <a:cs typeface="Times New Roman" pitchFamily="18" charset="0"/>
              </a:rPr>
              <a:t>АЕРОЗАГАЂЕЊЕ ПУТЕМ САОБРАЋАЈА: Видови и последице загађења </a:t>
            </a:r>
            <a:endParaRPr lang="en-US"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Облици загађивача: утицај на ваздух</a:t>
            </a:r>
            <a:endParaRPr lang="en-US" sz="2400"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Опасности загађивача и последице које доносе</a:t>
            </a:r>
            <a:endParaRPr lang="en-US" sz="2400" dirty="0">
              <a:solidFill>
                <a:srgbClr val="002060"/>
              </a:solidFill>
              <a:latin typeface="Times New Roman" pitchFamily="18" charset="0"/>
              <a:ea typeface="Calibri"/>
              <a:cs typeface="Times New Roman" pitchFamily="18" charset="0"/>
            </a:endParaRPr>
          </a:p>
          <a:p>
            <a:pPr marL="342900" marR="0" lvl="0" indent="-342900">
              <a:lnSpc>
                <a:spcPct val="115000"/>
              </a:lnSpc>
              <a:spcBef>
                <a:spcPts val="0"/>
              </a:spcBef>
              <a:spcAft>
                <a:spcPts val="0"/>
              </a:spcAft>
              <a:buFont typeface="+mj-lt"/>
              <a:buAutoNum type="arabicPeriod"/>
            </a:pPr>
            <a:r>
              <a:rPr lang="sr-Cyrl-RS" dirty="0">
                <a:solidFill>
                  <a:srgbClr val="002060"/>
                </a:solidFill>
                <a:latin typeface="Times New Roman" pitchFamily="18" charset="0"/>
                <a:ea typeface="Calibri"/>
                <a:cs typeface="Times New Roman" pitchFamily="18" charset="0"/>
              </a:rPr>
              <a:t>УРБАНА НАСЕЉА: Места са највећим негативним утицајем саобраћаја</a:t>
            </a:r>
            <a:endParaRPr lang="en-US"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Градови у Републици Србији: статистички подаци о загађености </a:t>
            </a:r>
            <a:endParaRPr lang="en-US" sz="2400"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Стање у држави и у свету: упоредни приказ </a:t>
            </a:r>
            <a:endParaRPr lang="en-US" sz="2400" dirty="0">
              <a:solidFill>
                <a:srgbClr val="002060"/>
              </a:solidFill>
              <a:latin typeface="Times New Roman" pitchFamily="18" charset="0"/>
              <a:ea typeface="Calibri"/>
              <a:cs typeface="Times New Roman" pitchFamily="18" charset="0"/>
            </a:endParaRPr>
          </a:p>
          <a:p>
            <a:pPr marL="342900" marR="0" lvl="0" indent="-342900">
              <a:lnSpc>
                <a:spcPct val="115000"/>
              </a:lnSpc>
              <a:spcBef>
                <a:spcPts val="0"/>
              </a:spcBef>
              <a:spcAft>
                <a:spcPts val="0"/>
              </a:spcAft>
              <a:buFont typeface="+mj-lt"/>
              <a:buAutoNum type="arabicPeriod"/>
            </a:pPr>
            <a:r>
              <a:rPr lang="sr-Cyrl-RS" dirty="0" smtClean="0">
                <a:solidFill>
                  <a:srgbClr val="002060"/>
                </a:solidFill>
                <a:latin typeface="Times New Roman" pitchFamily="18" charset="0"/>
                <a:ea typeface="Calibri"/>
                <a:cs typeface="Times New Roman" pitchFamily="18" charset="0"/>
              </a:rPr>
              <a:t>АЕРОЗАГАЂЕЊЕ: Мере </a:t>
            </a:r>
            <a:r>
              <a:rPr lang="sr-Cyrl-RS" dirty="0">
                <a:solidFill>
                  <a:srgbClr val="002060"/>
                </a:solidFill>
                <a:latin typeface="Times New Roman" pitchFamily="18" charset="0"/>
                <a:ea typeface="Calibri"/>
                <a:cs typeface="Times New Roman" pitchFamily="18" charset="0"/>
              </a:rPr>
              <a:t>заштите ваздуха и решавање проблема загађења</a:t>
            </a:r>
            <a:endParaRPr lang="en-US"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Мере које морамо предузети</a:t>
            </a:r>
            <a:endParaRPr lang="en-US" sz="2400" dirty="0">
              <a:solidFill>
                <a:srgbClr val="002060"/>
              </a:solidFill>
              <a:latin typeface="Times New Roman" pitchFamily="18" charset="0"/>
              <a:ea typeface="Calibri"/>
              <a:cs typeface="Times New Roman" pitchFamily="18" charset="0"/>
            </a:endParaRPr>
          </a:p>
          <a:p>
            <a:pPr marL="914400" marR="0" lvl="1" indent="-457200">
              <a:lnSpc>
                <a:spcPct val="115000"/>
              </a:lnSpc>
              <a:spcBef>
                <a:spcPts val="0"/>
              </a:spcBef>
              <a:spcAft>
                <a:spcPts val="0"/>
              </a:spcAft>
              <a:buFont typeface="+mj-lt"/>
              <a:buAutoNum type="arabicParenR"/>
            </a:pPr>
            <a:r>
              <a:rPr lang="sr-Cyrl-RS" sz="2400" dirty="0">
                <a:solidFill>
                  <a:srgbClr val="002060"/>
                </a:solidFill>
                <a:latin typeface="Times New Roman" pitchFamily="18" charset="0"/>
                <a:ea typeface="Calibri"/>
                <a:cs typeface="Times New Roman" pitchFamily="18" charset="0"/>
              </a:rPr>
              <a:t>Акциони планови (анкета и резултати анкете)</a:t>
            </a:r>
            <a:endParaRPr lang="en-US" sz="2400" dirty="0">
              <a:solidFill>
                <a:srgbClr val="002060"/>
              </a:solidFill>
              <a:latin typeface="Times New Roman" pitchFamily="18" charset="0"/>
              <a:ea typeface="Calibri"/>
              <a:cs typeface="Times New Roman" pitchFamily="18" charset="0"/>
            </a:endParaRPr>
          </a:p>
          <a:p>
            <a:pPr marL="342900" marR="0" lvl="0" indent="-342900">
              <a:lnSpc>
                <a:spcPct val="115000"/>
              </a:lnSpc>
              <a:spcBef>
                <a:spcPts val="0"/>
              </a:spcBef>
              <a:spcAft>
                <a:spcPts val="0"/>
              </a:spcAft>
              <a:buFont typeface="+mj-lt"/>
              <a:buAutoNum type="arabicPeriod"/>
            </a:pPr>
            <a:r>
              <a:rPr lang="sr-Cyrl-RS" dirty="0">
                <a:solidFill>
                  <a:srgbClr val="002060"/>
                </a:solidFill>
                <a:latin typeface="Times New Roman" pitchFamily="18" charset="0"/>
                <a:ea typeface="Calibri"/>
                <a:cs typeface="Times New Roman" pitchFamily="18" charset="0"/>
              </a:rPr>
              <a:t>ЗАКЉУЧАК</a:t>
            </a:r>
            <a:endParaRPr lang="en-US" dirty="0">
              <a:solidFill>
                <a:srgbClr val="002060"/>
              </a:solidFill>
              <a:latin typeface="Times New Roman" pitchFamily="18" charset="0"/>
              <a:ea typeface="Calibri"/>
              <a:cs typeface="Times New Roman" pitchFamily="18" charset="0"/>
            </a:endParaRPr>
          </a:p>
          <a:p>
            <a:pPr marL="342900" marR="0" lvl="0" indent="-342900">
              <a:lnSpc>
                <a:spcPct val="115000"/>
              </a:lnSpc>
              <a:spcBef>
                <a:spcPts val="0"/>
              </a:spcBef>
              <a:spcAft>
                <a:spcPts val="1000"/>
              </a:spcAft>
              <a:buFont typeface="+mj-lt"/>
              <a:buAutoNum type="arabicPeriod"/>
            </a:pPr>
            <a:r>
              <a:rPr lang="sr-Cyrl-RS" dirty="0">
                <a:solidFill>
                  <a:srgbClr val="002060"/>
                </a:solidFill>
                <a:latin typeface="Times New Roman" pitchFamily="18" charset="0"/>
                <a:ea typeface="Calibri"/>
                <a:cs typeface="Times New Roman" pitchFamily="18" charset="0"/>
              </a:rPr>
              <a:t>ЛИТЕРАТУРА</a:t>
            </a:r>
            <a:endParaRPr lang="en-US" dirty="0">
              <a:solidFill>
                <a:srgbClr val="002060"/>
              </a:solidFill>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1139693866"/>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76200"/>
            <a:ext cx="92238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Њих 36 сматра да се лош утицај саобраћаја може променити, док њих 5 сматра да не може.</a:t>
            </a:r>
            <a:endParaRPr kumimoji="0" lang="en-US" b="0" i="0" u="none" strike="noStrike" cap="none" normalizeH="0" baseline="0" dirty="0" smtClean="0">
              <a:ln>
                <a:noFill/>
              </a:ln>
              <a:solidFill>
                <a:srgbClr val="002060"/>
              </a:solidFill>
              <a:effectLst/>
              <a:latin typeface="Arial" pitchFamily="34" charset="0"/>
              <a:cs typeface="Arial" pitchFamily="34" charset="0"/>
            </a:endParaRPr>
          </a:p>
        </p:txBody>
      </p:sp>
      <p:graphicFrame>
        <p:nvGraphicFramePr>
          <p:cNvPr id="5" name="Chart 4"/>
          <p:cNvGraphicFramePr/>
          <p:nvPr/>
        </p:nvGraphicFramePr>
        <p:xfrm>
          <a:off x="152400" y="533400"/>
          <a:ext cx="4419600" cy="2819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72000" y="609600"/>
          <a:ext cx="4391025"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152400" y="3352800"/>
          <a:ext cx="8839200" cy="3124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wipe(down)">
                                      <p:cBhvr>
                                        <p:cTn id="7" dur="500"/>
                                        <p:tgtEl>
                                          <p:spTgt spid="20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uild="p"/>
      <p:bldGraphic spid="5" grpId="0">
        <p:bldAsOne/>
      </p:bldGraphic>
      <p:bldGraphic spid="6" grpId="0">
        <p:bldAsOne/>
      </p:bldGraphic>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0"/>
          <a:ext cx="8839200"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nvGraphicFramePr>
        <p:xfrm>
          <a:off x="152400" y="3581400"/>
          <a:ext cx="8839200" cy="3038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 y="152400"/>
            <a:ext cx="9143999"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Чињеница да је 37 испитаника пристало да један дан буде </a:t>
            </a:r>
            <a:r>
              <a:rPr kumimoji="0" lang="en-US" sz="2000" b="1" i="0"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без икаквог вида друмског саобраћаја</a:t>
            </a:r>
            <a:r>
              <a:rPr kumimoji="0" lang="en-US"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(као и њихови одговори на претходна питања) нам говори да су неки грађани, ипак, веома свесни штетног утицаја саобраћаја на квалитет ваздуха, те да су спремни да се ангажују поводом спречавања даљег. </a:t>
            </a:r>
            <a:endParaRPr kumimoji="0" lang="en-US" sz="20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sr-Cyrl-RS"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Наши испитаници су у оквиру ове анкете имали могућност да наведу своје предлоге поступака за смањење загађења ваздуха. Ово су неки од њих:</a:t>
            </a:r>
            <a:endParaRPr kumimoji="0" lang="sr-Cyrl-RS" sz="20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Филтери у фабрикама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Пошумљавање </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Аутомобили на електрични погон</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Побољшање квалитета горива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Приказивање стања загађености електронским путем, како би се подигла свест што већем броју људи; презентације широм државе</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Смањење употребе моторних возила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Повећање зелених површина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Рециклажа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Коришћење обновљивих извора енергије за грејање</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Гашење аутомобила на семафорима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Уградња филтера за издувне гасове на моторним возилима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Промоција бицикла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Дани без моторних возила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1" i="0" u="none" strike="noStrike" cap="none" normalizeH="0" baseline="0" dirty="0" smtClean="0">
                <a:ln>
                  <a:noFill/>
                </a:ln>
                <a:solidFill>
                  <a:srgbClr val="11632A"/>
                </a:solidFill>
                <a:effectLst/>
                <a:latin typeface="Times New Roman" pitchFamily="18" charset="0"/>
                <a:ea typeface="Calibri" pitchFamily="34" charset="0"/>
                <a:cs typeface="Times New Roman" pitchFamily="18" charset="0"/>
              </a:rPr>
              <a:t>Проширење пешачких зона</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71015"/>
            <a:ext cx="2247900" cy="203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844068"/>
          </a:xfrm>
        </p:spPr>
        <p:txBody>
          <a:bodyPr/>
          <a:lstStyle/>
          <a:p>
            <a:pPr marL="0" indent="0" algn="l">
              <a:buNone/>
            </a:pPr>
            <a:r>
              <a:rPr lang="sr-Cyrl-RS"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Закључак</a:t>
            </a:r>
            <a:endParaRPr lang="en-US"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228600" y="990600"/>
            <a:ext cx="8686800" cy="5638800"/>
          </a:xfrm>
        </p:spPr>
        <p:txBody>
          <a:bodyPr/>
          <a:lstStyle/>
          <a:p>
            <a:pPr>
              <a:buFont typeface="Wingdings" pitchFamily="2" charset="2"/>
              <a:buChar char="Ø"/>
            </a:pPr>
            <a:r>
              <a:rPr lang="sr-Cyrl-RS" b="1" dirty="0">
                <a:solidFill>
                  <a:srgbClr val="002060"/>
                </a:solidFill>
                <a:latin typeface="Times New Roman" pitchFamily="18" charset="0"/>
                <a:cs typeface="Times New Roman" pitchFamily="18" charset="0"/>
              </a:rPr>
              <a:t>Саобраћај, својим деловањем, знатно утиче на опадање квалитета ваздуха. </a:t>
            </a:r>
          </a:p>
          <a:p>
            <a:pPr>
              <a:buFont typeface="Wingdings" pitchFamily="2" charset="2"/>
              <a:buChar char="Ø"/>
            </a:pPr>
            <a:r>
              <a:rPr lang="sr-Cyrl-RS" b="1" dirty="0">
                <a:solidFill>
                  <a:srgbClr val="002060"/>
                </a:solidFill>
                <a:latin typeface="Times New Roman" pitchFamily="18" charset="0"/>
                <a:cs typeface="Times New Roman" pitchFamily="18" charset="0"/>
              </a:rPr>
              <a:t>Отровне честице </a:t>
            </a:r>
            <a:r>
              <a:rPr lang="sr-Cyrl-RS" b="1" dirty="0" smtClean="0">
                <a:solidFill>
                  <a:srgbClr val="002060"/>
                </a:solidFill>
                <a:latin typeface="Times New Roman" pitchFamily="18" charset="0"/>
                <a:cs typeface="Times New Roman" pitchFamily="18" charset="0"/>
              </a:rPr>
              <a:t>које испуштају возила </a:t>
            </a:r>
            <a:r>
              <a:rPr lang="sr-Cyrl-RS" b="1" dirty="0">
                <a:solidFill>
                  <a:srgbClr val="002060"/>
                </a:solidFill>
                <a:latin typeface="Times New Roman" pitchFamily="18" charset="0"/>
                <a:cs typeface="Times New Roman" pitchFamily="18" charset="0"/>
              </a:rPr>
              <a:t>се нагомилавају у атмосфери </a:t>
            </a:r>
            <a:r>
              <a:rPr lang="sr-Cyrl-RS" b="1" dirty="0" smtClean="0">
                <a:solidFill>
                  <a:srgbClr val="002060"/>
                </a:solidFill>
                <a:latin typeface="Times New Roman" pitchFamily="18" charset="0"/>
                <a:cs typeface="Times New Roman" pitchFamily="18" charset="0"/>
              </a:rPr>
              <a:t>и представљају </a:t>
            </a:r>
            <a:r>
              <a:rPr lang="sr-Cyrl-RS" b="1" dirty="0">
                <a:solidFill>
                  <a:srgbClr val="002060"/>
                </a:solidFill>
                <a:latin typeface="Times New Roman" pitchFamily="18" charset="0"/>
                <a:cs typeface="Times New Roman" pitchFamily="18" charset="0"/>
              </a:rPr>
              <a:t>опасност по нас. </a:t>
            </a:r>
          </a:p>
          <a:p>
            <a:pPr>
              <a:buFont typeface="Wingdings" pitchFamily="2" charset="2"/>
              <a:buChar char="Ø"/>
            </a:pPr>
            <a:r>
              <a:rPr lang="sr-Cyrl-RS" b="1" dirty="0">
                <a:solidFill>
                  <a:srgbClr val="002060"/>
                </a:solidFill>
                <a:latin typeface="Times New Roman" pitchFamily="18" charset="0"/>
                <a:cs typeface="Times New Roman" pitchFamily="18" charset="0"/>
              </a:rPr>
              <a:t>Оно што је неопходно је најпре подизање људске свести о томе у каквој околини живимо.</a:t>
            </a:r>
          </a:p>
          <a:p>
            <a:pPr>
              <a:buFont typeface="Wingdings" pitchFamily="2" charset="2"/>
              <a:buChar char="Ø"/>
            </a:pPr>
            <a:r>
              <a:rPr lang="sr-Cyrl-RS" b="1" dirty="0">
                <a:solidFill>
                  <a:srgbClr val="002060"/>
                </a:solidFill>
                <a:latin typeface="Times New Roman" pitchFamily="18" charset="0"/>
                <a:cs typeface="Times New Roman" pitchFamily="18" charset="0"/>
              </a:rPr>
              <a:t>Само уз међусобну сарадњу и акцију, можемо да сачувамо атмосферу. </a:t>
            </a:r>
          </a:p>
          <a:p>
            <a:pPr marL="4572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25140"/>
            <a:ext cx="3913675" cy="293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6773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txBody>
          <a:bodyPr/>
          <a:lstStyle/>
          <a:p>
            <a:pPr marL="0" indent="0" algn="l">
              <a:buNone/>
            </a:pPr>
            <a:r>
              <a:rPr lang="sr-Cyrl-RS"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Литература</a:t>
            </a:r>
            <a:endParaRPr lang="en-US"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76200" y="1143000"/>
            <a:ext cx="8991600" cy="5562600"/>
          </a:xfrm>
        </p:spPr>
        <p:txBody>
          <a:bodyPr>
            <a:normAutofit/>
          </a:bodyPr>
          <a:lstStyle/>
          <a:p>
            <a:pPr>
              <a:buFont typeface="Wingdings" pitchFamily="2" charset="2"/>
              <a:buChar char="ü"/>
            </a:pPr>
            <a:r>
              <a:rPr lang="en-US" i="1" dirty="0">
                <a:solidFill>
                  <a:srgbClr val="002060"/>
                </a:solidFill>
                <a:latin typeface="Times New Roman" pitchFamily="18" charset="0"/>
                <a:cs typeface="Times New Roman" pitchFamily="18" charset="0"/>
              </a:rPr>
              <a:t>’’THE AGE OF SUSTAINABLE DEVELOPMENT’’ Jeffrey D. Sachs, 2015. </a:t>
            </a:r>
          </a:p>
          <a:p>
            <a:pPr>
              <a:buFont typeface="Wingdings" pitchFamily="2" charset="2"/>
              <a:buChar char="ü"/>
            </a:pPr>
            <a:r>
              <a:rPr lang="sr-Cyrl-RS" i="1" dirty="0" smtClean="0">
                <a:solidFill>
                  <a:srgbClr val="002060"/>
                </a:solidFill>
                <a:latin typeface="Times New Roman" pitchFamily="18" charset="0"/>
                <a:cs typeface="Times New Roman" pitchFamily="18" charset="0"/>
              </a:rPr>
              <a:t>’’</a:t>
            </a:r>
            <a:r>
              <a:rPr lang="sr-Latn-RS" i="1" dirty="0" smtClean="0">
                <a:solidFill>
                  <a:srgbClr val="002060"/>
                </a:solidFill>
                <a:latin typeface="Times New Roman" pitchFamily="18" charset="0"/>
                <a:cs typeface="Times New Roman" pitchFamily="18" charset="0"/>
              </a:rPr>
              <a:t>Zaštita  životne sredine</a:t>
            </a:r>
            <a:r>
              <a:rPr lang="en-US" i="1" dirty="0" smtClean="0">
                <a:solidFill>
                  <a:srgbClr val="002060"/>
                </a:solidFill>
                <a:latin typeface="Times New Roman" pitchFamily="18" charset="0"/>
                <a:cs typeface="Times New Roman" pitchFamily="18" charset="0"/>
              </a:rPr>
              <a:t>’’ </a:t>
            </a:r>
            <a:r>
              <a:rPr lang="en-US" i="1" dirty="0">
                <a:solidFill>
                  <a:srgbClr val="002060"/>
                </a:solidFill>
                <a:latin typeface="Times New Roman" pitchFamily="18" charset="0"/>
                <a:cs typeface="Times New Roman" pitchFamily="18" charset="0"/>
              </a:rPr>
              <a:t>Prof. </a:t>
            </a:r>
            <a:r>
              <a:rPr lang="sr-Latn-RS" i="1" dirty="0" smtClean="0">
                <a:solidFill>
                  <a:srgbClr val="002060"/>
                </a:solidFill>
                <a:latin typeface="Times New Roman" pitchFamily="18" charset="0"/>
                <a:cs typeface="Times New Roman" pitchFamily="18" charset="0"/>
              </a:rPr>
              <a:t>Dr Đuković</a:t>
            </a:r>
            <a:r>
              <a:rPr lang="en-US" i="1" dirty="0" smtClean="0">
                <a:solidFill>
                  <a:srgbClr val="002060"/>
                </a:solidFill>
                <a:latin typeface="Times New Roman" pitchFamily="18" charset="0"/>
                <a:cs typeface="Times New Roman" pitchFamily="18" charset="0"/>
              </a:rPr>
              <a:t>,</a:t>
            </a:r>
            <a:r>
              <a:rPr lang="sr-Latn-RS" i="1" dirty="0" smtClean="0">
                <a:solidFill>
                  <a:srgbClr val="002060"/>
                </a:solidFill>
                <a:latin typeface="Times New Roman" pitchFamily="18" charset="0"/>
                <a:cs typeface="Times New Roman" pitchFamily="18" charset="0"/>
              </a:rPr>
              <a:t> Zavod za udžbenike i nastavna sredstva</a:t>
            </a:r>
            <a:r>
              <a:rPr lang="en-US" i="1" dirty="0" smtClean="0">
                <a:solidFill>
                  <a:srgbClr val="002060"/>
                </a:solidFill>
                <a:latin typeface="Times New Roman" pitchFamily="18" charset="0"/>
                <a:cs typeface="Times New Roman" pitchFamily="18" charset="0"/>
              </a:rPr>
              <a:t>, </a:t>
            </a:r>
            <a:r>
              <a:rPr lang="en-US" i="1" dirty="0">
                <a:solidFill>
                  <a:srgbClr val="002060"/>
                </a:solidFill>
                <a:latin typeface="Times New Roman" pitchFamily="18" charset="0"/>
                <a:cs typeface="Times New Roman" pitchFamily="18" charset="0"/>
              </a:rPr>
              <a:t>Sarajevo. 1990. </a:t>
            </a:r>
          </a:p>
          <a:p>
            <a:pPr marL="45720" indent="0">
              <a:buNone/>
            </a:pPr>
            <a:r>
              <a:rPr lang="sr-Cyrl-RS" i="1" dirty="0" smtClean="0">
                <a:solidFill>
                  <a:srgbClr val="002060"/>
                </a:solidFill>
                <a:latin typeface="Times New Roman" pitchFamily="18" charset="0"/>
                <a:cs typeface="Times New Roman" pitchFamily="18" charset="0"/>
              </a:rPr>
              <a:t> Интернет сајтови: </a:t>
            </a:r>
          </a:p>
          <a:p>
            <a:pPr>
              <a:buFont typeface="Wingdings" pitchFamily="2" charset="2"/>
              <a:buChar char="ü"/>
            </a:pPr>
            <a:r>
              <a:rPr lang="en-US" i="1" dirty="0" smtClean="0">
                <a:solidFill>
                  <a:srgbClr val="002060"/>
                </a:solidFill>
                <a:latin typeface="Times New Roman" pitchFamily="18" charset="0"/>
                <a:cs typeface="Times New Roman" pitchFamily="18" charset="0"/>
                <a:hlinkClick r:id="rId2"/>
              </a:rPr>
              <a:t>http</a:t>
            </a:r>
            <a:r>
              <a:rPr lang="en-US" i="1" dirty="0">
                <a:solidFill>
                  <a:srgbClr val="002060"/>
                </a:solidFill>
                <a:latin typeface="Times New Roman" pitchFamily="18" charset="0"/>
                <a:cs typeface="Times New Roman" pitchFamily="18" charset="0"/>
                <a:hlinkClick r:id="rId2"/>
              </a:rPr>
              <a:t>://www.biciklirajbeogradom.com/wp-content/uploads/2013/10</a:t>
            </a:r>
            <a:r>
              <a:rPr lang="en-US" i="1" dirty="0" smtClean="0">
                <a:solidFill>
                  <a:srgbClr val="002060"/>
                </a:solidFill>
                <a:latin typeface="Times New Roman" pitchFamily="18" charset="0"/>
                <a:cs typeface="Times New Roman" pitchFamily="18" charset="0"/>
                <a:hlinkClick r:id="rId2"/>
              </a:rPr>
              <a:t>/</a:t>
            </a:r>
            <a:endParaRPr lang="sr-Cyrl-RS" i="1" dirty="0">
              <a:solidFill>
                <a:srgbClr val="002060"/>
              </a:solidFill>
              <a:latin typeface="Times New Roman" pitchFamily="18" charset="0"/>
              <a:cs typeface="Times New Roman" pitchFamily="18" charset="0"/>
            </a:endParaRPr>
          </a:p>
          <a:p>
            <a:pPr>
              <a:buFont typeface="Wingdings" pitchFamily="2" charset="2"/>
              <a:buChar char="ü"/>
            </a:pPr>
            <a:r>
              <a:rPr lang="en-US" i="1" dirty="0" smtClean="0">
                <a:solidFill>
                  <a:srgbClr val="002060"/>
                </a:solidFill>
                <a:latin typeface="Times New Roman" pitchFamily="18" charset="0"/>
                <a:cs typeface="Times New Roman" pitchFamily="18" charset="0"/>
                <a:hlinkClick r:id="rId3"/>
              </a:rPr>
              <a:t>http</a:t>
            </a:r>
            <a:r>
              <a:rPr lang="en-US" i="1" dirty="0">
                <a:solidFill>
                  <a:srgbClr val="002060"/>
                </a:solidFill>
                <a:latin typeface="Times New Roman" pitchFamily="18" charset="0"/>
                <a:cs typeface="Times New Roman" pitchFamily="18" charset="0"/>
                <a:hlinkClick r:id="rId3"/>
              </a:rPr>
              <a:t>://</a:t>
            </a:r>
            <a:r>
              <a:rPr lang="en-US" i="1" dirty="0" smtClean="0">
                <a:solidFill>
                  <a:srgbClr val="002060"/>
                </a:solidFill>
                <a:latin typeface="Times New Roman" pitchFamily="18" charset="0"/>
                <a:cs typeface="Times New Roman" pitchFamily="18" charset="0"/>
                <a:hlinkClick r:id="rId3"/>
              </a:rPr>
              <a:t>www.dgt.uns.ac.rs/download/medgeov8.pdf</a:t>
            </a:r>
            <a:endParaRPr lang="en-US" i="1" dirty="0">
              <a:solidFill>
                <a:srgbClr val="002060"/>
              </a:solidFill>
              <a:latin typeface="Times New Roman" pitchFamily="18" charset="0"/>
              <a:cs typeface="Times New Roman" pitchFamily="18" charset="0"/>
            </a:endParaRPr>
          </a:p>
          <a:p>
            <a:pPr>
              <a:buFont typeface="Wingdings" pitchFamily="2" charset="2"/>
              <a:buChar char="ü"/>
            </a:pPr>
            <a:r>
              <a:rPr lang="en-US" i="1" dirty="0">
                <a:solidFill>
                  <a:srgbClr val="002060"/>
                </a:solidFill>
                <a:latin typeface="Times New Roman" pitchFamily="18" charset="0"/>
                <a:cs typeface="Times New Roman" pitchFamily="18" charset="0"/>
                <a:hlinkClick r:id="rId4"/>
              </a:rPr>
              <a:t>http://</a:t>
            </a:r>
            <a:r>
              <a:rPr lang="en-US" i="1" dirty="0" smtClean="0">
                <a:solidFill>
                  <a:srgbClr val="002060"/>
                </a:solidFill>
                <a:latin typeface="Times New Roman" pitchFamily="18" charset="0"/>
                <a:cs typeface="Times New Roman" pitchFamily="18" charset="0"/>
                <a:hlinkClick r:id="rId4"/>
              </a:rPr>
              <a:t>www.maturskiradovi.net/forum/Thread-uticaj-saobracaja-na-zivotnu-sredinu</a:t>
            </a:r>
            <a:endParaRPr lang="en-US" i="1" dirty="0">
              <a:solidFill>
                <a:srgbClr val="002060"/>
              </a:solidFill>
              <a:latin typeface="Times New Roman" pitchFamily="18" charset="0"/>
              <a:cs typeface="Times New Roman" pitchFamily="18" charset="0"/>
            </a:endParaRPr>
          </a:p>
          <a:p>
            <a:pPr>
              <a:buFont typeface="Wingdings" pitchFamily="2" charset="2"/>
              <a:buChar char="ü"/>
            </a:pPr>
            <a:r>
              <a:rPr lang="en-US" i="1" dirty="0">
                <a:solidFill>
                  <a:srgbClr val="002060"/>
                </a:solidFill>
                <a:latin typeface="Times New Roman" pitchFamily="18" charset="0"/>
                <a:cs typeface="Times New Roman" pitchFamily="18" charset="0"/>
                <a:hlinkClick r:id="rId5"/>
              </a:rPr>
              <a:t>http://www.academia.edu/10416472/UTICAJ_SAOBRA%C4%86AJA_NA_%</a:t>
            </a:r>
            <a:r>
              <a:rPr lang="en-US" i="1" dirty="0" smtClean="0">
                <a:solidFill>
                  <a:srgbClr val="002060"/>
                </a:solidFill>
                <a:latin typeface="Times New Roman" pitchFamily="18" charset="0"/>
                <a:cs typeface="Times New Roman" pitchFamily="18" charset="0"/>
                <a:hlinkClick r:id="rId5"/>
              </a:rPr>
              <a:t>C5%BDIVOTNU_SREDINU_I_PREDNOSTI_JAVNOG_GRADSKOG_PREVOZA</a:t>
            </a:r>
            <a:endParaRPr lang="en-US" i="1" dirty="0">
              <a:solidFill>
                <a:srgbClr val="002060"/>
              </a:solidFill>
              <a:latin typeface="Times New Roman" pitchFamily="18" charset="0"/>
              <a:cs typeface="Times New Roman" pitchFamily="18" charset="0"/>
            </a:endParaRPr>
          </a:p>
          <a:p>
            <a:pPr>
              <a:buFont typeface="Wingdings" pitchFamily="2" charset="2"/>
              <a:buChar char="ü"/>
            </a:pPr>
            <a:r>
              <a:rPr lang="en-US" i="1" dirty="0">
                <a:solidFill>
                  <a:srgbClr val="002060"/>
                </a:solidFill>
                <a:latin typeface="Times New Roman" pitchFamily="18" charset="0"/>
                <a:cs typeface="Times New Roman" pitchFamily="18" charset="0"/>
                <a:hlinkClick r:id="rId6"/>
              </a:rPr>
              <a:t>https://studenti.rs/skripte/drumski-saobracaj-kao-izvor-zagadivanja-vazduha</a:t>
            </a:r>
            <a:r>
              <a:rPr lang="en-US" i="1" dirty="0" smtClean="0">
                <a:solidFill>
                  <a:srgbClr val="002060"/>
                </a:solidFill>
                <a:latin typeface="Times New Roman" pitchFamily="18" charset="0"/>
                <a:cs typeface="Times New Roman" pitchFamily="18" charset="0"/>
                <a:hlinkClick r:id="rId6"/>
              </a:rPr>
              <a:t>/</a:t>
            </a:r>
            <a:r>
              <a:rPr lang="sr-Cyrl-RS" i="1" dirty="0" smtClean="0">
                <a:solidFill>
                  <a:srgbClr val="002060"/>
                </a:solidFill>
                <a:latin typeface="Times New Roman" pitchFamily="18" charset="0"/>
                <a:cs typeface="Times New Roman" pitchFamily="18" charset="0"/>
              </a:rPr>
              <a:t>...</a:t>
            </a:r>
            <a:endParaRPr lang="sr-Cyrl-RS" i="1" dirty="0">
              <a:solidFill>
                <a:srgbClr val="002060"/>
              </a:solidFill>
              <a:latin typeface="Times New Roman" pitchFamily="18" charset="0"/>
              <a:cs typeface="Times New Roman" pitchFamily="18" charset="0"/>
            </a:endParaRPr>
          </a:p>
          <a:p>
            <a:pPr marL="45720" indent="0">
              <a:buNone/>
            </a:pPr>
            <a:endParaRPr lang="en-US" i="1" dirty="0">
              <a:solidFill>
                <a:srgbClr val="002060"/>
              </a:solidFill>
              <a:latin typeface="Times New Roman" pitchFamily="18" charset="0"/>
              <a:cs typeface="Times New Roman" pitchFamily="18" charset="0"/>
            </a:endParaRPr>
          </a:p>
          <a:p>
            <a:pPr>
              <a:buFont typeface="Wingdings" pitchFamily="2" charset="2"/>
              <a:buChar char="ü"/>
            </a:pPr>
            <a:endParaRPr lang="en-US" i="1" dirty="0">
              <a:solidFill>
                <a:srgbClr val="002060"/>
              </a:solidFill>
              <a:latin typeface="Times New Roman" pitchFamily="18" charset="0"/>
              <a:cs typeface="Times New Roman" pitchFamily="18" charset="0"/>
            </a:endParaRPr>
          </a:p>
          <a:p>
            <a:pPr>
              <a:buFont typeface="Wingdings" pitchFamily="2" charset="2"/>
              <a:buChar char="ü"/>
            </a:pPr>
            <a:endParaRPr lang="en-US"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32528844"/>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228600"/>
            <a:ext cx="6172200" cy="3539430"/>
          </a:xfrm>
          <a:prstGeom prst="rect">
            <a:avLst/>
          </a:prstGeom>
          <a:noFill/>
        </p:spPr>
        <p:txBody>
          <a:bodyPr wrap="square" rtlCol="0">
            <a:spAutoFit/>
          </a:bodyPr>
          <a:lstStyle/>
          <a:p>
            <a:pPr algn="ctr"/>
            <a:r>
              <a:rPr lang="sr-Cyrl-RS" sz="2800" b="1" cap="all" dirty="0" smtClean="0">
                <a:ln w="9000" cmpd="sng">
                  <a:solidFill>
                    <a:schemeClr val="accent4">
                      <a:shade val="50000"/>
                      <a:satMod val="120000"/>
                    </a:schemeClr>
                  </a:solidFill>
                  <a:prstDash val="solid"/>
                </a:ln>
                <a:solidFill>
                  <a:schemeClr val="bg1">
                    <a:lumMod val="85000"/>
                  </a:schemeClr>
                </a:solidFill>
                <a:effectLst>
                  <a:reflection blurRad="12700" stA="28000" endPos="45000" dist="1000" dir="5400000" sy="-100000" algn="bl" rotWithShape="0"/>
                </a:effectLst>
              </a:rPr>
              <a:t>’’СВИ ГОВОРЕ О ЗАУСТАВЉАЊУ ЗАГАЂЕЊА ЖИВОТНЕ СРЕДИНЕ. ДОКЛЕ ГОД ЉУДИ ЖИВЕ НА ОВОЈ ПЛАНЕТИ, НИЈЕ МОГУЋЕ ПОТПУНО ЗАУСТАВИТИ ЗАГАЂЕЊЕ, АЛИ МОГУЋЕ ЈЕ ДА ОНО БУДЕ СМАЊЕНО.’’  </a:t>
            </a:r>
          </a:p>
          <a:p>
            <a:pPr algn="ctr"/>
            <a:r>
              <a:rPr lang="sr-Cyrl-RS" sz="2800" b="1" cap="all" dirty="0" smtClean="0">
                <a:ln w="9000" cmpd="sng">
                  <a:solidFill>
                    <a:schemeClr val="accent4">
                      <a:shade val="50000"/>
                      <a:satMod val="120000"/>
                    </a:schemeClr>
                  </a:solidFill>
                  <a:prstDash val="solid"/>
                </a:ln>
                <a:solidFill>
                  <a:schemeClr val="bg1">
                    <a:lumMod val="85000"/>
                  </a:schemeClr>
                </a:solidFill>
                <a:effectLst>
                  <a:reflection blurRad="12700" stA="28000" endPos="45000" dist="1000" dir="5400000" sy="-100000" algn="bl" rotWithShape="0"/>
                </a:effectLst>
              </a:rPr>
              <a:t>Зиаул Хакве</a:t>
            </a:r>
            <a:endParaRPr lang="en-US" sz="2800" b="1" cap="all" dirty="0">
              <a:ln w="9000" cmpd="sng">
                <a:solidFill>
                  <a:schemeClr val="accent4">
                    <a:shade val="50000"/>
                    <a:satMod val="120000"/>
                  </a:schemeClr>
                </a:solidFill>
                <a:prstDash val="solid"/>
              </a:ln>
              <a:solidFill>
                <a:schemeClr val="bg1">
                  <a:lumMod val="85000"/>
                </a:schemeClr>
              </a:solidFill>
              <a:effectLst>
                <a:reflection blurRad="12700" stA="28000" endPos="45000" dist="1000" dir="5400000" sy="-100000" algn="bl" rotWithShape="0"/>
              </a:effectLst>
            </a:endParaRPr>
          </a:p>
        </p:txBody>
      </p:sp>
      <p:sp>
        <p:nvSpPr>
          <p:cNvPr id="3" name="TextBox 2"/>
          <p:cNvSpPr txBox="1"/>
          <p:nvPr/>
        </p:nvSpPr>
        <p:spPr>
          <a:xfrm>
            <a:off x="1711036" y="4978155"/>
            <a:ext cx="5791200" cy="707886"/>
          </a:xfrm>
          <a:prstGeom prst="rect">
            <a:avLst/>
          </a:prstGeom>
          <a:noFill/>
        </p:spPr>
        <p:txBody>
          <a:bodyPr wrap="square" rtlCol="0">
            <a:spAutoFit/>
          </a:bodyPr>
          <a:lstStyle/>
          <a:p>
            <a:pPr algn="ctr"/>
            <a:r>
              <a:rPr lang="sr-Cyrl-RS" sz="4000" b="1" cap="all" dirty="0" smtClean="0">
                <a:ln w="9000" cmpd="sng">
                  <a:solidFill>
                    <a:schemeClr val="accent4">
                      <a:shade val="50000"/>
                      <a:satMod val="120000"/>
                    </a:schemeClr>
                  </a:solidFill>
                  <a:prstDash val="solid"/>
                </a:ln>
                <a:solidFill>
                  <a:schemeClr val="bg1">
                    <a:lumMod val="75000"/>
                  </a:schemeClr>
                </a:solidFill>
                <a:effectLst>
                  <a:reflection blurRad="12700" stA="28000" endPos="45000" dist="1000" dir="5400000" sy="-100000" algn="bl" rotWithShape="0"/>
                </a:effectLst>
              </a:rPr>
              <a:t>ХВАЛА НА ПАЖЊИ!</a:t>
            </a:r>
            <a:endParaRPr lang="en-US" sz="4000" b="1" cap="all" dirty="0">
              <a:ln w="9000" cmpd="sng">
                <a:solidFill>
                  <a:schemeClr val="accent4">
                    <a:shade val="50000"/>
                    <a:satMod val="120000"/>
                  </a:schemeClr>
                </a:solidFill>
                <a:prstDash val="solid"/>
              </a:ln>
              <a:solidFill>
                <a:schemeClr val="bg1">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245287859"/>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29238" cy="7620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Загађење ваздуха: фактори</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76200" y="914400"/>
            <a:ext cx="8915400" cy="5791200"/>
          </a:xfrm>
        </p:spPr>
        <p:txBody>
          <a:bodyPr/>
          <a:lstStyle/>
          <a:p>
            <a:pPr marL="45720" indent="0">
              <a:buNone/>
            </a:pPr>
            <a:r>
              <a:rPr lang="sr-Cyrl-RS" dirty="0" smtClean="0">
                <a:solidFill>
                  <a:srgbClr val="002060"/>
                </a:solidFill>
                <a:latin typeface="Times New Roman" pitchFamily="18" charset="0"/>
                <a:cs typeface="Times New Roman" pitchFamily="18" charset="0"/>
              </a:rPr>
              <a:t>Ваздушни омотач све више је склон загађењу које проузрокују разни фактори. </a:t>
            </a:r>
          </a:p>
          <a:p>
            <a:pPr marL="45720" indent="0">
              <a:buNone/>
            </a:pPr>
            <a:r>
              <a:rPr lang="sr-Cyrl-RS" dirty="0" smtClean="0">
                <a:solidFill>
                  <a:srgbClr val="002060"/>
                </a:solidFill>
                <a:latin typeface="Times New Roman" pitchFamily="18" charset="0"/>
                <a:cs typeface="Times New Roman" pitchFamily="18" charset="0"/>
              </a:rPr>
              <a:t>До загађења ваздуха долази након масовног ослобођења отровних гасова и честица прашине и чађи, што доводи до нарушавања природног односа. </a:t>
            </a:r>
          </a:p>
          <a:p>
            <a:pPr marL="45720" indent="0">
              <a:buNone/>
            </a:pPr>
            <a:endParaRPr lang="sr-Cyrl-RS" dirty="0">
              <a:latin typeface="Times New Roman" pitchFamily="18" charset="0"/>
              <a:cs typeface="Times New Roman" pitchFamily="18" charset="0"/>
            </a:endParaRPr>
          </a:p>
          <a:p>
            <a:pPr>
              <a:buFont typeface="Wingdings" pitchFamily="2" charset="2"/>
              <a:buChar char="Ø"/>
            </a:pPr>
            <a:r>
              <a:rPr lang="sr-Cyrl-RS" dirty="0" smtClean="0">
                <a:solidFill>
                  <a:srgbClr val="002060"/>
                </a:solidFill>
                <a:latin typeface="Times New Roman" pitchFamily="18" charset="0"/>
                <a:cs typeface="Times New Roman" pitchFamily="18" charset="0"/>
              </a:rPr>
              <a:t>Значајни фактори загађења ваздуха:</a:t>
            </a:r>
          </a:p>
          <a:p>
            <a:pPr marL="631825" indent="-182563">
              <a:buFont typeface="Arial" pitchFamily="34" charset="0"/>
              <a:buChar char="•"/>
            </a:pPr>
            <a:r>
              <a:rPr lang="sr-Cyrl-RS" b="1" dirty="0" smtClean="0">
                <a:solidFill>
                  <a:srgbClr val="002060"/>
                </a:solidFill>
                <a:latin typeface="Times New Roman" pitchFamily="18" charset="0"/>
                <a:cs typeface="Times New Roman" pitchFamily="18" charset="0"/>
              </a:rPr>
              <a:t>Природне катастрофе – ерупције, пожари</a:t>
            </a:r>
          </a:p>
          <a:p>
            <a:pPr marL="631825" indent="-182563">
              <a:buFont typeface="Arial" pitchFamily="34" charset="0"/>
              <a:buChar char="•"/>
            </a:pPr>
            <a:r>
              <a:rPr lang="sr-Cyrl-RS" b="1" dirty="0" smtClean="0">
                <a:solidFill>
                  <a:srgbClr val="002060"/>
                </a:solidFill>
                <a:latin typeface="Times New Roman" pitchFamily="18" charset="0"/>
                <a:cs typeface="Times New Roman" pitchFamily="18" charset="0"/>
              </a:rPr>
              <a:t>Индустрија – електране, фабрике...</a:t>
            </a:r>
          </a:p>
          <a:p>
            <a:pPr marL="631825" indent="-182563">
              <a:buFont typeface="Arial" pitchFamily="34" charset="0"/>
              <a:buChar char="•"/>
            </a:pPr>
            <a:r>
              <a:rPr lang="sr-Cyrl-RS" b="1" dirty="0" smtClean="0">
                <a:solidFill>
                  <a:srgbClr val="002060"/>
                </a:solidFill>
                <a:latin typeface="Times New Roman" pitchFamily="18" charset="0"/>
                <a:cs typeface="Times New Roman" pitchFamily="18" charset="0"/>
              </a:rPr>
              <a:t>Депоније </a:t>
            </a:r>
          </a:p>
          <a:p>
            <a:pPr marL="631825" indent="-182563">
              <a:buFont typeface="Arial" pitchFamily="34" charset="0"/>
              <a:buChar char="•"/>
            </a:pPr>
            <a:r>
              <a:rPr lang="sr-Cyrl-RS" b="1" dirty="0" smtClean="0">
                <a:solidFill>
                  <a:srgbClr val="002060"/>
                </a:solidFill>
                <a:latin typeface="Times New Roman" pitchFamily="18" charset="0"/>
                <a:cs typeface="Times New Roman" pitchFamily="18" charset="0"/>
              </a:rPr>
              <a:t>Грејање </a:t>
            </a:r>
          </a:p>
          <a:p>
            <a:pPr marL="631825" indent="-182563">
              <a:buFont typeface="Arial" pitchFamily="34" charset="0"/>
              <a:buChar char="•"/>
            </a:pPr>
            <a:r>
              <a:rPr lang="sr-Cyrl-RS" b="1" dirty="0" smtClean="0">
                <a:solidFill>
                  <a:srgbClr val="002060"/>
                </a:solidFill>
                <a:latin typeface="Times New Roman" pitchFamily="18" charset="0"/>
                <a:cs typeface="Times New Roman" pitchFamily="18" charset="0"/>
              </a:rPr>
              <a:t>Уништење природних екосистема</a:t>
            </a:r>
          </a:p>
          <a:p>
            <a:pPr marL="631825" indent="-182563">
              <a:buFont typeface="Arial" pitchFamily="34" charset="0"/>
              <a:buChar char="•"/>
            </a:pPr>
            <a:r>
              <a:rPr lang="sr-Cyrl-RS" b="1" u="sng" dirty="0" smtClean="0">
                <a:solidFill>
                  <a:srgbClr val="002060"/>
                </a:solidFill>
                <a:latin typeface="Times New Roman" pitchFamily="18" charset="0"/>
                <a:cs typeface="Times New Roman" pitchFamily="18" charset="0"/>
              </a:rPr>
              <a:t>Саобраћај</a:t>
            </a:r>
            <a:r>
              <a:rPr lang="sr-Cyrl-RS" b="1" u="sng" dirty="0" smtClean="0">
                <a:solidFill>
                  <a:srgbClr val="FF0000"/>
                </a:solidFill>
                <a:latin typeface="Times New Roman" pitchFamily="18" charset="0"/>
                <a:cs typeface="Times New Roman" pitchFamily="18" charset="0"/>
              </a:rPr>
              <a:t> </a:t>
            </a:r>
          </a:p>
          <a:p>
            <a:pPr>
              <a:buFont typeface="Arial" pitchFamily="34" charset="0"/>
              <a:buChar char="•"/>
            </a:pPr>
            <a:endParaRPr lang="sr-Cyrl-RS" dirty="0" smtClean="0"/>
          </a:p>
          <a:p>
            <a:pPr marL="45720" indent="0">
              <a:buNone/>
            </a:pPr>
            <a:endParaRPr lang="sr-Cyrl-RS" dirty="0"/>
          </a:p>
          <a:p>
            <a:pPr marL="45720" indent="0">
              <a:buNone/>
            </a:pPr>
            <a:endParaRPr lang="sr-Cyrl-R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390" y="3810000"/>
            <a:ext cx="3357441" cy="286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199910"/>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Саобраћај као фактор</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990600"/>
            <a:ext cx="9144000" cy="5638800"/>
          </a:xfrm>
        </p:spPr>
        <p:txBody>
          <a:bodyPr/>
          <a:lstStyle/>
          <a:p>
            <a:pPr marL="45720" indent="0">
              <a:buNone/>
            </a:pPr>
            <a:r>
              <a:rPr lang="sr-Cyrl-RS" dirty="0" smtClean="0">
                <a:solidFill>
                  <a:srgbClr val="002060"/>
                </a:solidFill>
                <a:latin typeface="Times New Roman" pitchFamily="18" charset="0"/>
                <a:cs typeface="Times New Roman" pitchFamily="18" charset="0"/>
              </a:rPr>
              <a:t>Човек је у великој мери утицао на развој саобраћаја. Уз развој већих и мањих насеља, развијао се и сам саобраћај (у највећој мери друмски). Међутим, развој саобраћаја није адекватно пратио развој урбаних средина и због тога настају проблеми загађења. </a:t>
            </a:r>
          </a:p>
          <a:p>
            <a:pPr marL="45720" indent="0">
              <a:buNone/>
            </a:pPr>
            <a:r>
              <a:rPr lang="sr-Cyrl-RS" dirty="0">
                <a:solidFill>
                  <a:srgbClr val="002060"/>
                </a:solidFill>
                <a:latin typeface="Times New Roman" pitchFamily="18" charset="0"/>
                <a:cs typeface="Times New Roman" pitchFamily="18" charset="0"/>
              </a:rPr>
              <a:t>У урбаним срединама саобраћај постаје све већи </a:t>
            </a:r>
            <a:r>
              <a:rPr lang="sr-Cyrl-RS" dirty="0" smtClean="0">
                <a:solidFill>
                  <a:srgbClr val="002060"/>
                </a:solidFill>
                <a:latin typeface="Times New Roman" pitchFamily="18" charset="0"/>
                <a:cs typeface="Times New Roman" pitchFamily="18" charset="0"/>
              </a:rPr>
              <a:t>узрочник </a:t>
            </a:r>
            <a:r>
              <a:rPr lang="sr-Cyrl-RS" dirty="0">
                <a:solidFill>
                  <a:srgbClr val="002060"/>
                </a:solidFill>
                <a:latin typeface="Times New Roman" pitchFamily="18" charset="0"/>
                <a:cs typeface="Times New Roman" pitchFamily="18" charset="0"/>
              </a:rPr>
              <a:t>загађења ваздуха. </a:t>
            </a:r>
          </a:p>
          <a:p>
            <a:pPr marL="45720" indent="0">
              <a:buNone/>
            </a:pPr>
            <a:r>
              <a:rPr lang="sr-Cyrl-RS" dirty="0">
                <a:solidFill>
                  <a:srgbClr val="002060"/>
                </a:solidFill>
                <a:latin typeface="Times New Roman" pitchFamily="18" charset="0"/>
                <a:cs typeface="Times New Roman" pitchFamily="18" charset="0"/>
              </a:rPr>
              <a:t>Многи истраживачи указују на то да је саобраћај један од најјачих узрочника загађења. </a:t>
            </a:r>
          </a:p>
          <a:p>
            <a:pPr marL="45720" indent="0">
              <a:buNone/>
            </a:pPr>
            <a:r>
              <a:rPr lang="sr-Cyrl-RS" dirty="0">
                <a:solidFill>
                  <a:srgbClr val="002060"/>
                </a:solidFill>
                <a:latin typeface="Times New Roman" pitchFamily="18" charset="0"/>
                <a:cs typeface="Times New Roman" pitchFamily="18" charset="0"/>
              </a:rPr>
              <a:t>Сматра се да око 60% загађења ваздуха </a:t>
            </a:r>
            <a:r>
              <a:rPr lang="sr-Cyrl-RS" dirty="0" smtClean="0">
                <a:solidFill>
                  <a:srgbClr val="002060"/>
                </a:solidFill>
                <a:latin typeface="Times New Roman" pitchFamily="18" charset="0"/>
                <a:cs typeface="Times New Roman" pitchFamily="18" charset="0"/>
              </a:rPr>
              <a:t>потиче </a:t>
            </a:r>
            <a:r>
              <a:rPr lang="sr-Cyrl-RS" dirty="0">
                <a:solidFill>
                  <a:srgbClr val="002060"/>
                </a:solidFill>
                <a:latin typeface="Times New Roman" pitchFamily="18" charset="0"/>
                <a:cs typeface="Times New Roman" pitchFamily="18" charset="0"/>
              </a:rPr>
              <a:t>из саобраћаја (највише друмског).</a:t>
            </a:r>
          </a:p>
          <a:p>
            <a:pPr marL="4572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338177"/>
            <a:ext cx="2374448" cy="2367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689872"/>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lstStyle/>
          <a:p>
            <a:pPr marL="0" indent="0" algn="ctr">
              <a:buNone/>
            </a:pPr>
            <a:r>
              <a:rPr lang="sr-Cyrl-RS" sz="36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Саобраћај: да ли и како утиче на загађење ваздуха? </a:t>
            </a:r>
            <a:endParaRPr lang="en-US" sz="36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1219200"/>
            <a:ext cx="9144000" cy="4876800"/>
          </a:xfrm>
        </p:spPr>
        <p:txBody>
          <a:bodyPr/>
          <a:lstStyle/>
          <a:p>
            <a:pPr marL="45720" indent="0">
              <a:buNone/>
            </a:pPr>
            <a:r>
              <a:rPr lang="sr-Cyrl-RS" dirty="0" smtClean="0">
                <a:solidFill>
                  <a:srgbClr val="002060"/>
                </a:solidFill>
                <a:latin typeface="Times New Roman" pitchFamily="18" charset="0"/>
                <a:cs typeface="Times New Roman" pitchFamily="18" charset="0"/>
              </a:rPr>
              <a:t>Саобраћај, као и већина других загађивача, на ваздух највише делује путем емитовања отровних честица у атмосферу. </a:t>
            </a:r>
          </a:p>
          <a:p>
            <a:pPr marL="45720" indent="0">
              <a:buNone/>
            </a:pPr>
            <a:r>
              <a:rPr lang="sr-Cyrl-RS" dirty="0" smtClean="0">
                <a:solidFill>
                  <a:srgbClr val="002060"/>
                </a:solidFill>
                <a:latin typeface="Times New Roman" pitchFamily="18" charset="0"/>
                <a:cs typeface="Times New Roman" pitchFamily="18" charset="0"/>
              </a:rPr>
              <a:t>На загађење ваздуха  може утицати у разним облицима: старост и квалитет возила, квалитет и врста горива које возило користи, начин планирања саобраћаја у једном месту, положај насеља, пропусна моћ улица...</a:t>
            </a:r>
          </a:p>
          <a:p>
            <a:pPr marL="45720" indent="0">
              <a:buNone/>
            </a:pPr>
            <a:r>
              <a:rPr lang="sr-Cyrl-RS" dirty="0" smtClean="0">
                <a:solidFill>
                  <a:srgbClr val="002060"/>
                </a:solidFill>
                <a:latin typeface="Times New Roman" pitchFamily="18" charset="0"/>
                <a:cs typeface="Times New Roman" pitchFamily="18" charset="0"/>
              </a:rPr>
              <a:t>Сваки од ових узрочника, иако се испољава на сопствен начин, заправо има исти исход – нарушавање квалитета ваздуха. </a:t>
            </a:r>
          </a:p>
          <a:p>
            <a:pPr marL="45720" indent="0">
              <a:buNone/>
            </a:pPr>
            <a:endParaRPr lang="en-US" dirty="0"/>
          </a:p>
        </p:txBody>
      </p:sp>
      <p:pic>
        <p:nvPicPr>
          <p:cNvPr id="4" name="Picture 3" descr="guzva-saobracaj-640x357.jpg"/>
          <p:cNvPicPr>
            <a:picLocks noChangeAspect="1"/>
          </p:cNvPicPr>
          <p:nvPr/>
        </p:nvPicPr>
        <p:blipFill>
          <a:blip r:embed="rId2"/>
          <a:stretch>
            <a:fillRect/>
          </a:stretch>
        </p:blipFill>
        <p:spPr>
          <a:xfrm>
            <a:off x="2362200" y="4191000"/>
            <a:ext cx="4191000" cy="2514600"/>
          </a:xfrm>
          <a:prstGeom prst="rect">
            <a:avLst/>
          </a:prstGeom>
          <a:ln>
            <a:noFill/>
          </a:ln>
          <a:effectLst>
            <a:softEdge rad="112500"/>
          </a:effectLst>
        </p:spPr>
      </p:pic>
    </p:spTree>
    <p:extLst>
      <p:ext uri="{BB962C8B-B14F-4D97-AF65-F5344CB8AC3E}">
        <p14:creationId xmlns:p14="http://schemas.microsoft.com/office/powerpoint/2010/main" val="2882295024"/>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9144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Аерозагађење путем саобраћаја</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838200"/>
            <a:ext cx="9144000" cy="4114800"/>
          </a:xfrm>
        </p:spPr>
        <p:txBody>
          <a:bodyPr/>
          <a:lstStyle/>
          <a:p>
            <a:pPr marL="45720" indent="0">
              <a:buNone/>
            </a:pPr>
            <a:r>
              <a:rPr lang="sr-Cyrl-RS" dirty="0" smtClean="0">
                <a:solidFill>
                  <a:srgbClr val="002060"/>
                </a:solidFill>
                <a:latin typeface="Times New Roman" pitchFamily="18" charset="0"/>
                <a:cs typeface="Times New Roman" pitchFamily="18" charset="0"/>
              </a:rPr>
              <a:t>Путем саобраћаја</a:t>
            </a:r>
            <a:r>
              <a:rPr lang="en-US" dirty="0" smtClean="0">
                <a:solidFill>
                  <a:srgbClr val="002060"/>
                </a:solidFill>
                <a:latin typeface="Times New Roman" pitchFamily="18" charset="0"/>
                <a:cs typeface="Times New Roman" pitchFamily="18" charset="0"/>
              </a:rPr>
              <a:t> </a:t>
            </a:r>
            <a:r>
              <a:rPr lang="sr-Cyrl-RS" dirty="0" smtClean="0">
                <a:solidFill>
                  <a:srgbClr val="002060"/>
                </a:solidFill>
                <a:latin typeface="Times New Roman" pitchFamily="18" charset="0"/>
                <a:cs typeface="Times New Roman" pitchFamily="18" charset="0"/>
              </a:rPr>
              <a:t>отровне честице доспевају у атмосферу нарушавајући природни однос гасова. Ове честице највише доспевају емитовањем из моторних возила, могу бити веома опасне и направити штете великих размера.</a:t>
            </a:r>
          </a:p>
          <a:p>
            <a:pPr marL="45720" indent="0">
              <a:buNone/>
            </a:pPr>
            <a:r>
              <a:rPr lang="sr-Cyrl-RS" dirty="0" smtClean="0">
                <a:solidFill>
                  <a:srgbClr val="002060"/>
                </a:solidFill>
                <a:latin typeface="Times New Roman" pitchFamily="18" charset="0"/>
                <a:cs typeface="Times New Roman" pitchFamily="18" charset="0"/>
              </a:rPr>
              <a:t>Отровне честице могу бити гасови (оксиди азота, сумпора, угљеника), разни метали (олово, цинк)</a:t>
            </a:r>
            <a:r>
              <a:rPr lang="en-US" dirty="0" smtClean="0">
                <a:solidFill>
                  <a:srgbClr val="002060"/>
                </a:solidFill>
                <a:latin typeface="Times New Roman" pitchFamily="18" charset="0"/>
                <a:cs typeface="Times New Roman" pitchFamily="18" charset="0"/>
              </a:rPr>
              <a:t> </a:t>
            </a:r>
            <a:r>
              <a:rPr lang="sr-Cyrl-RS" dirty="0" smtClean="0">
                <a:solidFill>
                  <a:srgbClr val="002060"/>
                </a:solidFill>
                <a:latin typeface="Times New Roman" pitchFamily="18" charset="0"/>
                <a:cs typeface="Times New Roman" pitchFamily="18" charset="0"/>
              </a:rPr>
              <a:t>и друге чврсте честице (чађ, пепео, прашина</a:t>
            </a:r>
            <a:r>
              <a:rPr lang="en-US" dirty="0" smtClean="0">
                <a:solidFill>
                  <a:srgbClr val="002060"/>
                </a:solidFill>
                <a:latin typeface="Times New Roman" pitchFamily="18" charset="0"/>
                <a:cs typeface="Times New Roman" pitchFamily="18" charset="0"/>
              </a:rPr>
              <a:t>…</a:t>
            </a:r>
            <a:r>
              <a:rPr lang="sr-Latn-RS" dirty="0" smtClean="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14408"/>
            <a:ext cx="2819400" cy="1789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24400"/>
            <a:ext cx="31242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724400"/>
            <a:ext cx="152367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57600"/>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187993"/>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marL="0" indent="0" algn="ctr">
              <a:buNone/>
            </a:pPr>
            <a:r>
              <a:rPr lang="sr-Cyrl-RS" sz="36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Загађивачи и утицај: </a:t>
            </a:r>
            <a:br>
              <a:rPr lang="sr-Cyrl-RS" sz="36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br>
            <a:r>
              <a:rPr lang="sr-Cyrl-RS" sz="36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моторна возила</a:t>
            </a:r>
            <a:endParaRPr lang="en-US" sz="36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1371600"/>
            <a:ext cx="9144000" cy="4800600"/>
          </a:xfrm>
        </p:spPr>
        <p:txBody>
          <a:bodyPr/>
          <a:lstStyle/>
          <a:p>
            <a:pPr marL="45720" indent="0">
              <a:buNone/>
            </a:pPr>
            <a:r>
              <a:rPr lang="ru-RU" dirty="0" smtClean="0">
                <a:solidFill>
                  <a:srgbClr val="002060"/>
                </a:solidFill>
                <a:latin typeface="Times New Roman" pitchFamily="18" charset="0"/>
                <a:cs typeface="Times New Roman" pitchFamily="18" charset="0"/>
              </a:rPr>
              <a:t>Скоро </a:t>
            </a:r>
            <a:r>
              <a:rPr lang="ru-RU" dirty="0">
                <a:solidFill>
                  <a:srgbClr val="002060"/>
                </a:solidFill>
                <a:latin typeface="Times New Roman" pitchFamily="18" charset="0"/>
                <a:cs typeface="Times New Roman" pitchFamily="18" charset="0"/>
              </a:rPr>
              <a:t>сва моторна возила користе моторе са </a:t>
            </a:r>
            <a:r>
              <a:rPr lang="ru-RU" dirty="0" smtClean="0">
                <a:solidFill>
                  <a:srgbClr val="002060"/>
                </a:solidFill>
                <a:latin typeface="Times New Roman" pitchFamily="18" charset="0"/>
                <a:cs typeface="Times New Roman" pitchFamily="18" charset="0"/>
              </a:rPr>
              <a:t>унутрашњим</a:t>
            </a:r>
            <a:r>
              <a:rPr lang="sr-Latn-RS"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сагоревањем</a:t>
            </a:r>
            <a:r>
              <a:rPr lang="ru-RU" dirty="0">
                <a:solidFill>
                  <a:srgbClr val="002060"/>
                </a:solidFill>
                <a:latin typeface="Times New Roman" pitchFamily="18" charset="0"/>
                <a:cs typeface="Times New Roman" pitchFamily="18" charset="0"/>
              </a:rPr>
              <a:t>.</a:t>
            </a:r>
          </a:p>
          <a:p>
            <a:pPr marL="45720" indent="0">
              <a:buNone/>
            </a:pPr>
            <a:r>
              <a:rPr lang="ru-RU" dirty="0">
                <a:solidFill>
                  <a:srgbClr val="002060"/>
                </a:solidFill>
                <a:latin typeface="Times New Roman" pitchFamily="18" charset="0"/>
                <a:cs typeface="Times New Roman" pitchFamily="18" charset="0"/>
              </a:rPr>
              <a:t>Мотори са унутрашњим сагоревањем сагоревају смешу горива и ваздуха под знатно већим притиском од атмосферског и температурама већим од оних при сагоревању у котловским постројењима.</a:t>
            </a:r>
          </a:p>
          <a:p>
            <a:pPr marL="45720" indent="0">
              <a:buNone/>
            </a:pPr>
            <a:r>
              <a:rPr lang="ru-RU" dirty="0">
                <a:solidFill>
                  <a:srgbClr val="002060"/>
                </a:solidFill>
                <a:latin typeface="Times New Roman" pitchFamily="18" charset="0"/>
                <a:cs typeface="Times New Roman" pitchFamily="18" charset="0"/>
              </a:rPr>
              <a:t>Као продукти сагоревања горива, поред механичке енергије, јављају се </a:t>
            </a:r>
            <a:r>
              <a:rPr lang="ru-RU" dirty="0" smtClean="0">
                <a:solidFill>
                  <a:srgbClr val="002060"/>
                </a:solidFill>
                <a:latin typeface="Times New Roman" pitchFamily="18" charset="0"/>
                <a:cs typeface="Times New Roman" pitchFamily="18" charset="0"/>
              </a:rPr>
              <a:t>отровни гасови и друге чврсте честице.  </a:t>
            </a:r>
            <a:endParaRPr lang="ru-RU" dirty="0">
              <a:solidFill>
                <a:srgbClr val="002060"/>
              </a:solidFill>
              <a:latin typeface="Times New Roman" pitchFamily="18" charset="0"/>
              <a:cs typeface="Times New Roman" pitchFamily="18" charset="0"/>
            </a:endParaRPr>
          </a:p>
          <a:p>
            <a:pPr marL="45720" indent="0">
              <a:buNone/>
            </a:pPr>
            <a:endParaRPr lang="sr-Cyrl-R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75364"/>
            <a:ext cx="4297022" cy="32944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deutz.jpg"/>
          <p:cNvPicPr>
            <a:picLocks noChangeAspect="1"/>
          </p:cNvPicPr>
          <p:nvPr/>
        </p:nvPicPr>
        <p:blipFill>
          <a:blip r:embed="rId3"/>
          <a:stretch>
            <a:fillRect/>
          </a:stretch>
        </p:blipFill>
        <p:spPr>
          <a:xfrm>
            <a:off x="5243945" y="3429000"/>
            <a:ext cx="3002955"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7252395"/>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Емисије гасова из мотора</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914400"/>
            <a:ext cx="9144000" cy="5257800"/>
          </a:xfrm>
        </p:spPr>
        <p:txBody>
          <a:bodyPr/>
          <a:lstStyle/>
          <a:p>
            <a:pPr marL="45720" indent="0">
              <a:buNone/>
            </a:pPr>
            <a:r>
              <a:rPr lang="sr-Cyrl-RS" dirty="0" smtClean="0">
                <a:solidFill>
                  <a:srgbClr val="002060"/>
                </a:solidFill>
                <a:latin typeface="Times New Roman" pitchFamily="18" charset="0"/>
                <a:cs typeface="Times New Roman" pitchFamily="18" charset="0"/>
              </a:rPr>
              <a:t>Сагоревањем бензина и дизела добија се угљен-диоксид </a:t>
            </a:r>
            <a:r>
              <a:rPr lang="vi-VN" dirty="0">
                <a:solidFill>
                  <a:srgbClr val="002060"/>
                </a:solidFill>
                <a:latin typeface="Times New Roman" pitchFamily="18" charset="0"/>
                <a:cs typeface="Times New Roman" pitchFamily="18" charset="0"/>
              </a:rPr>
              <a:t>(CO</a:t>
            </a:r>
            <a:r>
              <a:rPr lang="vi-VN" sz="1100" dirty="0">
                <a:solidFill>
                  <a:srgbClr val="002060"/>
                </a:solidFill>
                <a:latin typeface="Times New Roman" pitchFamily="18" charset="0"/>
                <a:cs typeface="Times New Roman" pitchFamily="18" charset="0"/>
              </a:rPr>
              <a:t>2</a:t>
            </a:r>
            <a:r>
              <a:rPr lang="vi-VN" dirty="0" smtClean="0">
                <a:solidFill>
                  <a:srgbClr val="002060"/>
                </a:solidFill>
                <a:latin typeface="Times New Roman" pitchFamily="18" charset="0"/>
                <a:cs typeface="Times New Roman" pitchFamily="18" charset="0"/>
              </a:rPr>
              <a:t>)</a:t>
            </a:r>
            <a:r>
              <a:rPr lang="sr-Cyrl-RS" dirty="0" smtClean="0">
                <a:solidFill>
                  <a:srgbClr val="002060"/>
                </a:solidFill>
                <a:latin typeface="Times New Roman" pitchFamily="18" charset="0"/>
                <a:cs typeface="Times New Roman" pitchFamily="18" charset="0"/>
              </a:rPr>
              <a:t> и водена пара (Н</a:t>
            </a:r>
            <a:r>
              <a:rPr lang="sr-Cyrl-RS" sz="1200" dirty="0" smtClean="0">
                <a:solidFill>
                  <a:srgbClr val="002060"/>
                </a:solidFill>
                <a:latin typeface="Times New Roman" pitchFamily="18" charset="0"/>
                <a:cs typeface="Times New Roman" pitchFamily="18" charset="0"/>
              </a:rPr>
              <a:t>2</a:t>
            </a:r>
            <a:r>
              <a:rPr lang="sr-Cyrl-RS" dirty="0" smtClean="0">
                <a:solidFill>
                  <a:srgbClr val="002060"/>
                </a:solidFill>
                <a:latin typeface="Times New Roman" pitchFamily="18" charset="0"/>
                <a:cs typeface="Times New Roman" pitchFamily="18" charset="0"/>
              </a:rPr>
              <a:t>О). Услед непотпуног сагоревања у моторима, заостају капљице горива и уља, и јављају се штетни гасови као што су угљен-моноксид (СО), угљоводоници (СН) и оксиди азота. Оксидацијом </a:t>
            </a:r>
            <a:r>
              <a:rPr lang="vi-VN" dirty="0" smtClean="0">
                <a:solidFill>
                  <a:srgbClr val="002060"/>
                </a:solidFill>
                <a:latin typeface="Times New Roman" pitchFamily="18" charset="0"/>
                <a:cs typeface="Times New Roman" pitchFamily="18" charset="0"/>
              </a:rPr>
              <a:t>CO</a:t>
            </a:r>
            <a:r>
              <a:rPr lang="vi-VN" sz="1100" dirty="0" smtClean="0">
                <a:solidFill>
                  <a:srgbClr val="002060"/>
                </a:solidFill>
                <a:latin typeface="Times New Roman" pitchFamily="18" charset="0"/>
                <a:cs typeface="Times New Roman" pitchFamily="18" charset="0"/>
              </a:rPr>
              <a:t>2</a:t>
            </a:r>
            <a:r>
              <a:rPr lang="sr-Cyrl-RS" dirty="0" smtClean="0">
                <a:solidFill>
                  <a:srgbClr val="002060"/>
                </a:solidFill>
                <a:latin typeface="Times New Roman" pitchFamily="18" charset="0"/>
                <a:cs typeface="Times New Roman" pitchFamily="18" charset="0"/>
              </a:rPr>
              <a:t> и угљоводоника са азотом, који се такође налази у издувним гасовима мотора, настају оксиди азота. Емисија оксида азота настаје због високих температура које погодују оксидацији азота. </a:t>
            </a:r>
            <a:endParaRPr lang="sr-Cyrl-RS" dirty="0">
              <a:solidFill>
                <a:srgbClr val="002060"/>
              </a:solidFill>
              <a:latin typeface="Times New Roman" pitchFamily="18" charset="0"/>
              <a:cs typeface="Times New Roman" pitchFamily="18" charset="0"/>
            </a:endParaRPr>
          </a:p>
          <a:p>
            <a:pPr marL="45720" indent="0">
              <a:buNone/>
            </a:pPr>
            <a:endParaRPr lang="sr-Cyrl-RS" dirty="0"/>
          </a:p>
          <a:p>
            <a:pPr marL="4572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86200"/>
            <a:ext cx="4248357" cy="2387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4081594" cy="2590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103850"/>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pPr marL="0" indent="0" algn="ctr">
              <a:buNone/>
            </a:pPr>
            <a:r>
              <a:rPr lang="sr-Cyrl-RS" sz="400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Број моторних возила у Србији и свету </a:t>
            </a:r>
            <a:endParaRPr lang="en-US" sz="400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sz="quarter" idx="13"/>
          </p:nvPr>
        </p:nvSpPr>
        <p:spPr>
          <a:xfrm>
            <a:off x="0" y="1371600"/>
            <a:ext cx="9144000" cy="5029200"/>
          </a:xfrm>
        </p:spPr>
        <p:txBody>
          <a:bodyPr/>
          <a:lstStyle/>
          <a:p>
            <a:pPr marL="45720" indent="0">
              <a:buNone/>
            </a:pPr>
            <a:r>
              <a:rPr lang="ru-RU" dirty="0">
                <a:solidFill>
                  <a:srgbClr val="002060"/>
                </a:solidFill>
                <a:latin typeface="Times New Roman" pitchFamily="18" charset="0"/>
                <a:cs typeface="Times New Roman" pitchFamily="18" charset="0"/>
              </a:rPr>
              <a:t>Сматра се да на свету постоји око 800 </a:t>
            </a:r>
            <a:r>
              <a:rPr lang="ru-RU" dirty="0" smtClean="0">
                <a:solidFill>
                  <a:srgbClr val="002060"/>
                </a:solidFill>
                <a:latin typeface="Times New Roman" pitchFamily="18" charset="0"/>
                <a:cs typeface="Times New Roman" pitchFamily="18" charset="0"/>
              </a:rPr>
              <a:t>милиона аутомобила.</a:t>
            </a:r>
            <a:endParaRPr lang="ru-RU" dirty="0">
              <a:solidFill>
                <a:srgbClr val="002060"/>
              </a:solidFill>
              <a:latin typeface="Times New Roman" pitchFamily="18" charset="0"/>
              <a:cs typeface="Times New Roman" pitchFamily="18" charset="0"/>
            </a:endParaRPr>
          </a:p>
          <a:p>
            <a:pPr marL="45720" indent="0">
              <a:buNone/>
            </a:pPr>
            <a:r>
              <a:rPr lang="ru-RU" dirty="0">
                <a:solidFill>
                  <a:srgbClr val="002060"/>
                </a:solidFill>
                <a:latin typeface="Times New Roman" pitchFamily="18" charset="0"/>
                <a:cs typeface="Times New Roman" pitchFamily="18" charset="0"/>
              </a:rPr>
              <a:t>Око 30% аутомобила налази се само у САД-у.</a:t>
            </a:r>
          </a:p>
          <a:p>
            <a:pPr marL="45720" indent="0">
              <a:buNone/>
            </a:pPr>
            <a:r>
              <a:rPr lang="ru-RU" dirty="0">
                <a:solidFill>
                  <a:srgbClr val="002060"/>
                </a:solidFill>
                <a:latin typeface="Times New Roman" pitchFamily="18" charset="0"/>
                <a:cs typeface="Times New Roman" pitchFamily="18" charset="0"/>
              </a:rPr>
              <a:t>На </a:t>
            </a:r>
            <a:r>
              <a:rPr lang="ru-RU" dirty="0" smtClean="0">
                <a:solidFill>
                  <a:srgbClr val="002060"/>
                </a:solidFill>
                <a:latin typeface="Times New Roman" pitchFamily="18" charset="0"/>
                <a:cs typeface="Times New Roman" pitchFamily="18" charset="0"/>
              </a:rPr>
              <a:t>европским </a:t>
            </a:r>
            <a:r>
              <a:rPr lang="ru-RU" dirty="0">
                <a:solidFill>
                  <a:srgbClr val="002060"/>
                </a:solidFill>
                <a:latin typeface="Times New Roman" pitchFamily="18" charset="0"/>
                <a:cs typeface="Times New Roman" pitchFamily="18" charset="0"/>
              </a:rPr>
              <a:t>путевима се налази око 43 милиона дизел аутомобила.</a:t>
            </a:r>
          </a:p>
          <a:p>
            <a:pPr marL="45720" indent="0">
              <a:buNone/>
            </a:pPr>
            <a:r>
              <a:rPr lang="ru-RU" dirty="0" smtClean="0">
                <a:solidFill>
                  <a:srgbClr val="002060"/>
                </a:solidFill>
                <a:latin typeface="Times New Roman" pitchFamily="18" charset="0"/>
                <a:cs typeface="Times New Roman" pitchFamily="18" charset="0"/>
              </a:rPr>
              <a:t>У Србији постоји </a:t>
            </a:r>
            <a:r>
              <a:rPr lang="ru-RU" dirty="0">
                <a:solidFill>
                  <a:srgbClr val="002060"/>
                </a:solidFill>
                <a:latin typeface="Times New Roman" pitchFamily="18" charset="0"/>
                <a:cs typeface="Times New Roman" pitchFamily="18" charset="0"/>
              </a:rPr>
              <a:t>око 1.8 милиона аутомобила.</a:t>
            </a:r>
          </a:p>
          <a:p>
            <a:pPr marL="45720" indent="0">
              <a:buNone/>
            </a:pPr>
            <a:r>
              <a:rPr lang="ru-RU" dirty="0">
                <a:solidFill>
                  <a:srgbClr val="002060"/>
                </a:solidFill>
                <a:latin typeface="Times New Roman" pitchFamily="18" charset="0"/>
                <a:cs typeface="Times New Roman" pitchFamily="18" charset="0"/>
              </a:rPr>
              <a:t>У Београду се налази око 387 200 моторних возила (око 361 900 путничких возила и око 25 300 камиона и аутобуса).</a:t>
            </a:r>
          </a:p>
          <a:p>
            <a:pPr marL="45720" indent="0">
              <a:buNone/>
            </a:pPr>
            <a:endParaRPr lang="en-US" dirty="0"/>
          </a:p>
        </p:txBody>
      </p:sp>
      <p:pic>
        <p:nvPicPr>
          <p:cNvPr id="4" name="Picture 3" descr="saobracaj-jevremm-5c2090ffbd2bc.jpg"/>
          <p:cNvPicPr>
            <a:picLocks noChangeAspect="1"/>
          </p:cNvPicPr>
          <p:nvPr/>
        </p:nvPicPr>
        <p:blipFill>
          <a:blip r:embed="rId2"/>
          <a:stretch>
            <a:fillRect/>
          </a:stretch>
        </p:blipFill>
        <p:spPr>
          <a:xfrm>
            <a:off x="381000" y="4038600"/>
            <a:ext cx="3810000" cy="2647723"/>
          </a:xfrm>
          <a:prstGeom prst="rect">
            <a:avLst/>
          </a:prstGeom>
          <a:ln>
            <a:noFill/>
          </a:ln>
          <a:effectLst>
            <a:softEdge rad="112500"/>
          </a:effectLst>
        </p:spPr>
      </p:pic>
      <p:pic>
        <p:nvPicPr>
          <p:cNvPr id="5" name="Picture 4" descr="parking.jpg"/>
          <p:cNvPicPr>
            <a:picLocks noChangeAspect="1"/>
          </p:cNvPicPr>
          <p:nvPr/>
        </p:nvPicPr>
        <p:blipFill>
          <a:blip r:embed="rId3"/>
          <a:stretch>
            <a:fillRect/>
          </a:stretch>
        </p:blipFill>
        <p:spPr>
          <a:xfrm>
            <a:off x="4419600" y="4170210"/>
            <a:ext cx="4419600" cy="2384502"/>
          </a:xfrm>
          <a:prstGeom prst="rect">
            <a:avLst/>
          </a:prstGeom>
          <a:ln>
            <a:noFill/>
          </a:ln>
          <a:effectLst>
            <a:softEdge rad="112500"/>
          </a:effectLst>
        </p:spPr>
      </p:pic>
    </p:spTree>
    <p:extLst>
      <p:ext uri="{BB962C8B-B14F-4D97-AF65-F5344CB8AC3E}">
        <p14:creationId xmlns:p14="http://schemas.microsoft.com/office/powerpoint/2010/main" val="1028423752"/>
      </p:ext>
    </p:extLst>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Slipstream">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931</TotalTime>
  <Words>1582</Words>
  <Application>Microsoft Office PowerPoint</Application>
  <PresentationFormat>On-screen Show (4:3)</PresentationFormat>
  <Paragraphs>165</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Georgia</vt:lpstr>
      <vt:lpstr>Times New Roman</vt:lpstr>
      <vt:lpstr>Trebuchet MS</vt:lpstr>
      <vt:lpstr>Wingdings</vt:lpstr>
      <vt:lpstr>Slipstream</vt:lpstr>
      <vt:lpstr>ВАЗДУХ</vt:lpstr>
      <vt:lpstr>САДРЖАЈ</vt:lpstr>
      <vt:lpstr>Загађење ваздуха: фактори</vt:lpstr>
      <vt:lpstr>Саобраћај као фактор</vt:lpstr>
      <vt:lpstr>Саобраћај: да ли и како утиче на загађење ваздуха? </vt:lpstr>
      <vt:lpstr>Аерозагађење путем саобраћаја</vt:lpstr>
      <vt:lpstr>Загађивачи и утицај:  моторна возила</vt:lpstr>
      <vt:lpstr>Емисије гасова из мотора</vt:lpstr>
      <vt:lpstr>Број моторних возила у Србији и свету </vt:lpstr>
      <vt:lpstr>Старост возила</vt:lpstr>
      <vt:lpstr>Квалитет горива</vt:lpstr>
      <vt:lpstr>Подаци о загађености: градови РС</vt:lpstr>
      <vt:lpstr>PowerPoint Presentation</vt:lpstr>
      <vt:lpstr>Мере заштите ваздуха и решавање проблема загађења</vt:lpstr>
      <vt:lpstr>Електрични аутомобил</vt:lpstr>
      <vt:lpstr>Предности и мане електричних аутомобила</vt:lpstr>
      <vt:lpstr>РЕШЕЊА ПРОБЛЕМА ЗАГАЂЕЊА: АНКЕТА - САОБРАЋАЈ И ДРУГИ ВИДОВИ ЗАГАЂЕЊА ВАЗДУХА </vt:lpstr>
      <vt:lpstr>PowerPoint Presentation</vt:lpstr>
      <vt:lpstr>PowerPoint Presentation</vt:lpstr>
      <vt:lpstr>PowerPoint Presentation</vt:lpstr>
      <vt:lpstr>PowerPoint Presentation</vt:lpstr>
      <vt:lpstr>PowerPoint Presentation</vt:lpstr>
      <vt:lpstr>Закључак</vt:lpstr>
      <vt:lpstr>Литература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ВАЗДУХ</dc:title>
  <dc:creator>Korisnik</dc:creator>
  <cp:lastModifiedBy>Dušan Lukić</cp:lastModifiedBy>
  <cp:revision>58</cp:revision>
  <dcterms:created xsi:type="dcterms:W3CDTF">2019-04-20T19:25:08Z</dcterms:created>
  <dcterms:modified xsi:type="dcterms:W3CDTF">2019-06-15T10:37:17Z</dcterms:modified>
</cp:coreProperties>
</file>